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50" r:id="rId3"/>
  </p:sldMasterIdLst>
  <p:notesMasterIdLst>
    <p:notesMasterId r:id="rId5"/>
  </p:notesMasterIdLst>
  <p:sldIdLst>
    <p:sldId id="256" r:id="rId4"/>
    <p:sldId id="257" r:id="rId6"/>
    <p:sldId id="258" r:id="rId7"/>
    <p:sldId id="259" r:id="rId8"/>
    <p:sldId id="260" r:id="rId9"/>
    <p:sldId id="261" r:id="rId10"/>
    <p:sldId id="262" r:id="rId11"/>
    <p:sldId id="278" r:id="rId12"/>
    <p:sldId id="263" r:id="rId13"/>
    <p:sldId id="264" r:id="rId14"/>
    <p:sldId id="279" r:id="rId15"/>
    <p:sldId id="267" r:id="rId16"/>
    <p:sldId id="268" r:id="rId17"/>
    <p:sldId id="269" r:id="rId18"/>
    <p:sldId id="280" r:id="rId19"/>
    <p:sldId id="270" r:id="rId20"/>
    <p:sldId id="281" r:id="rId21"/>
    <p:sldId id="271" r:id="rId22"/>
    <p:sldId id="283" r:id="rId23"/>
    <p:sldId id="272" r:id="rId24"/>
    <p:sldId id="273" r:id="rId25"/>
    <p:sldId id="274" r:id="rId26"/>
    <p:sldId id="276" r:id="rId27"/>
    <p:sldId id="284" r:id="rId28"/>
    <p:sldId id="277" r:id="rId29"/>
  </p:sld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1"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tags" Target="../tags/tag54.xml"/><Relationship Id="rId8" Type="http://schemas.openxmlformats.org/officeDocument/2006/relationships/tags" Target="../tags/tag53.xml"/><Relationship Id="rId7" Type="http://schemas.openxmlformats.org/officeDocument/2006/relationships/tags" Target="../tags/tag52.xml"/><Relationship Id="rId6" Type="http://schemas.openxmlformats.org/officeDocument/2006/relationships/tags" Target="../tags/tag51.xml"/><Relationship Id="rId5" Type="http://schemas.openxmlformats.org/officeDocument/2006/relationships/tags" Target="../tags/tag50.xml"/><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image" Target="../media/image18.jpeg"/><Relationship Id="rId16" Type="http://schemas.openxmlformats.org/officeDocument/2006/relationships/notesSlide" Target="../notesSlides/notesSlide9.xml"/><Relationship Id="rId15" Type="http://schemas.openxmlformats.org/officeDocument/2006/relationships/slideLayout" Target="../slideLayouts/slideLayout1.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tags" Target="../tags/tag56.xml"/><Relationship Id="rId10" Type="http://schemas.openxmlformats.org/officeDocument/2006/relationships/tags" Target="../tags/tag55.xml"/><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5.jpeg"/></Relationships>
</file>

<file path=ppt/slides/_rels/slide14.xml.rels><?xml version="1.0" encoding="UTF-8" standalone="yes"?>
<Relationships xmlns="http://schemas.openxmlformats.org/package/2006/relationships"><Relationship Id="rId9" Type="http://schemas.openxmlformats.org/officeDocument/2006/relationships/tags" Target="../tags/tag64.xml"/><Relationship Id="rId8" Type="http://schemas.openxmlformats.org/officeDocument/2006/relationships/image" Target="../media/image26.png"/><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image" Target="../media/image25.png"/><Relationship Id="rId3" Type="http://schemas.openxmlformats.org/officeDocument/2006/relationships/tags" Target="../tags/tag60.xml"/><Relationship Id="rId2" Type="http://schemas.openxmlformats.org/officeDocument/2006/relationships/image" Target="../media/image24.png"/><Relationship Id="rId16" Type="http://schemas.openxmlformats.org/officeDocument/2006/relationships/notesSlide" Target="../notesSlides/notesSlide12.xml"/><Relationship Id="rId15" Type="http://schemas.openxmlformats.org/officeDocument/2006/relationships/slideLayout" Target="../slideLayouts/slideLayout1.xml"/><Relationship Id="rId14" Type="http://schemas.openxmlformats.org/officeDocument/2006/relationships/tags" Target="../tags/tag68.xml"/><Relationship Id="rId13" Type="http://schemas.openxmlformats.org/officeDocument/2006/relationships/tags" Target="../tags/tag67.xml"/><Relationship Id="rId12" Type="http://schemas.openxmlformats.org/officeDocument/2006/relationships/image" Target="../media/image27.png"/><Relationship Id="rId11" Type="http://schemas.openxmlformats.org/officeDocument/2006/relationships/tags" Target="../tags/tag66.xml"/><Relationship Id="rId10" Type="http://schemas.openxmlformats.org/officeDocument/2006/relationships/tags" Target="../tags/tag65.xml"/><Relationship Id="rId1" Type="http://schemas.openxmlformats.org/officeDocument/2006/relationships/image" Target="../media/image4.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8.png"/></Relationships>
</file>

<file path=ppt/slides/_rels/slide16.xml.rels><?xml version="1.0" encoding="UTF-8" standalone="yes"?>
<Relationships xmlns="http://schemas.openxmlformats.org/package/2006/relationships"><Relationship Id="rId9" Type="http://schemas.openxmlformats.org/officeDocument/2006/relationships/tags" Target="../tags/tag76.xml"/><Relationship Id="rId8" Type="http://schemas.openxmlformats.org/officeDocument/2006/relationships/tags" Target="../tags/tag75.xml"/><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3" Type="http://schemas.openxmlformats.org/officeDocument/2006/relationships/notesSlide" Target="../notesSlides/notesSlide13.xml"/><Relationship Id="rId12" Type="http://schemas.openxmlformats.org/officeDocument/2006/relationships/slideLayout" Target="../slideLayouts/slideLayout1.xml"/><Relationship Id="rId11" Type="http://schemas.openxmlformats.org/officeDocument/2006/relationships/image" Target="../media/image30.png"/><Relationship Id="rId10" Type="http://schemas.openxmlformats.org/officeDocument/2006/relationships/image" Target="../media/image29.png"/><Relationship Id="rId1" Type="http://schemas.openxmlformats.org/officeDocument/2006/relationships/image" Target="../media/image4.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png"/></Relationships>
</file>

<file path=ppt/slides/_rels/slide18.xml.rels><?xml version="1.0" encoding="UTF-8" standalone="yes"?>
<Relationships xmlns="http://schemas.openxmlformats.org/package/2006/relationships"><Relationship Id="rId9" Type="http://schemas.openxmlformats.org/officeDocument/2006/relationships/tags" Target="../tags/tag82.xml"/><Relationship Id="rId8" Type="http://schemas.openxmlformats.org/officeDocument/2006/relationships/tags" Target="../tags/tag81.xml"/><Relationship Id="rId7" Type="http://schemas.openxmlformats.org/officeDocument/2006/relationships/image" Target="../media/image33.png"/><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image" Target="../media/image32.png"/><Relationship Id="rId2" Type="http://schemas.openxmlformats.org/officeDocument/2006/relationships/tags" Target="../tags/tag77.xml"/><Relationship Id="rId19" Type="http://schemas.openxmlformats.org/officeDocument/2006/relationships/notesSlide" Target="../notesSlides/notesSlide14.xml"/><Relationship Id="rId18" Type="http://schemas.openxmlformats.org/officeDocument/2006/relationships/slideLayout" Target="../slideLayouts/slideLayout1.xml"/><Relationship Id="rId17" Type="http://schemas.openxmlformats.org/officeDocument/2006/relationships/tags" Target="../tags/tag88.xml"/><Relationship Id="rId16" Type="http://schemas.openxmlformats.org/officeDocument/2006/relationships/tags" Target="../tags/tag87.xml"/><Relationship Id="rId15" Type="http://schemas.openxmlformats.org/officeDocument/2006/relationships/image" Target="../media/image35.png"/><Relationship Id="rId14" Type="http://schemas.openxmlformats.org/officeDocument/2006/relationships/tags" Target="../tags/tag86.xml"/><Relationship Id="rId13" Type="http://schemas.openxmlformats.org/officeDocument/2006/relationships/tags" Target="../tags/tag85.xml"/><Relationship Id="rId12" Type="http://schemas.openxmlformats.org/officeDocument/2006/relationships/tags" Target="../tags/tag84.xml"/><Relationship Id="rId11" Type="http://schemas.openxmlformats.org/officeDocument/2006/relationships/image" Target="../media/image34.png"/><Relationship Id="rId10" Type="http://schemas.openxmlformats.org/officeDocument/2006/relationships/tags" Target="../tags/tag83.xml"/><Relationship Id="rId1" Type="http://schemas.openxmlformats.org/officeDocument/2006/relationships/image" Target="../media/image4.jpe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image" Target="../media/image36.png"/></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2.jpeg"/><Relationship Id="rId13" Type="http://schemas.openxmlformats.org/officeDocument/2006/relationships/notesSlide" Target="../notesSlides/notesSlide2.xml"/><Relationship Id="rId12" Type="http://schemas.openxmlformats.org/officeDocument/2006/relationships/slideLayout" Target="../slideLayouts/slideLayout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21.xml.rels><?xml version="1.0" encoding="UTF-8" standalone="yes"?>
<Relationships xmlns="http://schemas.openxmlformats.org/package/2006/relationships"><Relationship Id="rId9" Type="http://schemas.openxmlformats.org/officeDocument/2006/relationships/tags" Target="../tags/tag96.xml"/><Relationship Id="rId8" Type="http://schemas.openxmlformats.org/officeDocument/2006/relationships/tags" Target="../tags/tag95.xml"/><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1" Type="http://schemas.openxmlformats.org/officeDocument/2006/relationships/notesSlide" Target="../notesSlides/notesSlide16.xml"/><Relationship Id="rId10" Type="http://schemas.openxmlformats.org/officeDocument/2006/relationships/slideLayout" Target="../slideLayouts/slideLayout1.xml"/><Relationship Id="rId1" Type="http://schemas.openxmlformats.org/officeDocument/2006/relationships/image" Target="../media/image5.jpeg"/></Relationships>
</file>

<file path=ppt/slides/_rels/slide22.xml.rels><?xml version="1.0" encoding="UTF-8" standalone="yes"?>
<Relationships xmlns="http://schemas.openxmlformats.org/package/2006/relationships"><Relationship Id="rId9" Type="http://schemas.openxmlformats.org/officeDocument/2006/relationships/notesSlide" Target="../notesSlides/notesSlide17.xml"/><Relationship Id="rId8" Type="http://schemas.openxmlformats.org/officeDocument/2006/relationships/slideLayout" Target="../slideLayouts/slideLayout1.xml"/><Relationship Id="rId7" Type="http://schemas.openxmlformats.org/officeDocument/2006/relationships/tags" Target="../tags/tag102.xml"/><Relationship Id="rId6" Type="http://schemas.openxmlformats.org/officeDocument/2006/relationships/tags" Target="../tags/tag101.xml"/><Relationship Id="rId5" Type="http://schemas.openxmlformats.org/officeDocument/2006/relationships/tags" Target="../tags/tag100.xml"/><Relationship Id="rId4" Type="http://schemas.openxmlformats.org/officeDocument/2006/relationships/tags" Target="../tags/tag99.xml"/><Relationship Id="rId3" Type="http://schemas.openxmlformats.org/officeDocument/2006/relationships/tags" Target="../tags/tag98.xml"/><Relationship Id="rId2" Type="http://schemas.openxmlformats.org/officeDocument/2006/relationships/tags" Target="../tags/tag97.xml"/><Relationship Id="rId1" Type="http://schemas.openxmlformats.org/officeDocument/2006/relationships/image" Target="../media/image5.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24.xml.rels><?xml version="1.0" encoding="UTF-8" standalone="yes"?>
<Relationships xmlns="http://schemas.openxmlformats.org/package/2006/relationships"><Relationship Id="rId9" Type="http://schemas.openxmlformats.org/officeDocument/2006/relationships/tags" Target="../tags/tag110.xml"/><Relationship Id="rId8" Type="http://schemas.openxmlformats.org/officeDocument/2006/relationships/tags" Target="../tags/tag109.xml"/><Relationship Id="rId7" Type="http://schemas.openxmlformats.org/officeDocument/2006/relationships/tags" Target="../tags/tag108.xml"/><Relationship Id="rId6" Type="http://schemas.openxmlformats.org/officeDocument/2006/relationships/tags" Target="../tags/tag107.xml"/><Relationship Id="rId5" Type="http://schemas.openxmlformats.org/officeDocument/2006/relationships/tags" Target="../tags/tag106.xml"/><Relationship Id="rId4" Type="http://schemas.openxmlformats.org/officeDocument/2006/relationships/tags" Target="../tags/tag105.xml"/><Relationship Id="rId3" Type="http://schemas.openxmlformats.org/officeDocument/2006/relationships/tags" Target="../tags/tag104.xml"/><Relationship Id="rId2" Type="http://schemas.openxmlformats.org/officeDocument/2006/relationships/image" Target="../media/image2.jpeg"/><Relationship Id="rId11" Type="http://schemas.openxmlformats.org/officeDocument/2006/relationships/notesSlide" Target="../notesSlides/notesSlide19.xml"/><Relationship Id="rId10" Type="http://schemas.openxmlformats.org/officeDocument/2006/relationships/slideLayout" Target="../slideLayouts/slideLayout2.xml"/><Relationship Id="rId1" Type="http://schemas.openxmlformats.org/officeDocument/2006/relationships/tags" Target="../tags/tag10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1.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image" Target="../media/image2.jpe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9" Type="http://schemas.openxmlformats.org/officeDocument/2006/relationships/tags" Target="../tags/tag20.xml"/><Relationship Id="rId8" Type="http://schemas.openxmlformats.org/officeDocument/2006/relationships/tags" Target="../tags/tag19.xml"/><Relationship Id="rId7" Type="http://schemas.openxmlformats.org/officeDocument/2006/relationships/image" Target="../media/image7.png"/><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image" Target="../media/image6.png"/><Relationship Id="rId2" Type="http://schemas.openxmlformats.org/officeDocument/2006/relationships/tags" Target="../tags/tag15.xml"/><Relationship Id="rId19" Type="http://schemas.openxmlformats.org/officeDocument/2006/relationships/notesSlide" Target="../notesSlides/notesSlide5.xml"/><Relationship Id="rId18" Type="http://schemas.openxmlformats.org/officeDocument/2006/relationships/slideLayout" Target="../slideLayouts/slideLayout1.xml"/><Relationship Id="rId17" Type="http://schemas.openxmlformats.org/officeDocument/2006/relationships/tags" Target="../tags/tag26.xml"/><Relationship Id="rId16" Type="http://schemas.openxmlformats.org/officeDocument/2006/relationships/tags" Target="../tags/tag25.xml"/><Relationship Id="rId15" Type="http://schemas.openxmlformats.org/officeDocument/2006/relationships/image" Target="../media/image9.png"/><Relationship Id="rId14" Type="http://schemas.openxmlformats.org/officeDocument/2006/relationships/tags" Target="../tags/tag24.xml"/><Relationship Id="rId13" Type="http://schemas.openxmlformats.org/officeDocument/2006/relationships/tags" Target="../tags/tag23.xml"/><Relationship Id="rId12" Type="http://schemas.openxmlformats.org/officeDocument/2006/relationships/tags" Target="../tags/tag22.xml"/><Relationship Id="rId11" Type="http://schemas.openxmlformats.org/officeDocument/2006/relationships/image" Target="../media/image8.png"/><Relationship Id="rId10" Type="http://schemas.openxmlformats.org/officeDocument/2006/relationships/tags" Target="../tags/tag21.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tags" Target="../tags/tag31.xml"/><Relationship Id="rId7" Type="http://schemas.openxmlformats.org/officeDocument/2006/relationships/image" Target="../media/image11.png"/><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image" Target="../media/image10.png"/><Relationship Id="rId2" Type="http://schemas.openxmlformats.org/officeDocument/2006/relationships/tags" Target="../tags/tag27.xml"/><Relationship Id="rId15" Type="http://schemas.openxmlformats.org/officeDocument/2006/relationships/notesSlide" Target="../notesSlides/notesSlide6.xml"/><Relationship Id="rId14" Type="http://schemas.openxmlformats.org/officeDocument/2006/relationships/slideLayout" Target="../slideLayouts/slideLayout1.xml"/><Relationship Id="rId13" Type="http://schemas.openxmlformats.org/officeDocument/2006/relationships/tags" Target="../tags/tag35.xml"/><Relationship Id="rId12" Type="http://schemas.openxmlformats.org/officeDocument/2006/relationships/tags" Target="../tags/tag34.xml"/><Relationship Id="rId11" Type="http://schemas.openxmlformats.org/officeDocument/2006/relationships/image" Target="../media/image12.png"/><Relationship Id="rId10" Type="http://schemas.openxmlformats.org/officeDocument/2006/relationships/tags" Target="../tags/tag33.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image" Target="../media/image14.png"/><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image" Target="../media/image13.png"/><Relationship Id="rId2" Type="http://schemas.openxmlformats.org/officeDocument/2006/relationships/tags" Target="../tags/tag36.xml"/><Relationship Id="rId19" Type="http://schemas.openxmlformats.org/officeDocument/2006/relationships/notesSlide" Target="../notesSlides/notesSlide7.xml"/><Relationship Id="rId18" Type="http://schemas.openxmlformats.org/officeDocument/2006/relationships/slideLayout" Target="../slideLayouts/slideLayout1.xml"/><Relationship Id="rId17" Type="http://schemas.openxmlformats.org/officeDocument/2006/relationships/tags" Target="../tags/tag47.xml"/><Relationship Id="rId16" Type="http://schemas.openxmlformats.org/officeDocument/2006/relationships/tags" Target="../tags/tag46.xml"/><Relationship Id="rId15" Type="http://schemas.openxmlformats.org/officeDocument/2006/relationships/image" Target="../media/image16.png"/><Relationship Id="rId14" Type="http://schemas.openxmlformats.org/officeDocument/2006/relationships/tags" Target="../tags/tag45.xml"/><Relationship Id="rId13" Type="http://schemas.openxmlformats.org/officeDocument/2006/relationships/tags" Target="../tags/tag44.xml"/><Relationship Id="rId12" Type="http://schemas.openxmlformats.org/officeDocument/2006/relationships/tags" Target="../tags/tag43.xml"/><Relationship Id="rId11" Type="http://schemas.openxmlformats.org/officeDocument/2006/relationships/image" Target="../media/image15.png"/><Relationship Id="rId10" Type="http://schemas.openxmlformats.org/officeDocument/2006/relationships/tags" Target="../tags/tag42.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3" name="Text 0"/>
          <p:cNvSpPr/>
          <p:nvPr/>
        </p:nvSpPr>
        <p:spPr>
          <a:xfrm>
            <a:off x="571500" y="1500188"/>
            <a:ext cx="8001000" cy="666750"/>
          </a:xfrm>
          <a:prstGeom prst="rect">
            <a:avLst/>
          </a:prstGeom>
          <a:noFill/>
        </p:spPr>
        <p:txBody>
          <a:bodyPr vert="horz" wrap="square" lIns="0" tIns="0" rIns="0" bIns="0" rtlCol="0" anchor="ctr"/>
          <a:lstStyle/>
          <a:p>
            <a:pPr marL="0" indent="0" algn="l">
              <a:lnSpc>
                <a:spcPts val="5250"/>
              </a:lnSpc>
              <a:buNone/>
            </a:pPr>
            <a:r>
              <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EQ Master</a:t>
            </a:r>
            <a:endPar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a:p>
            <a:pPr marL="0" indent="0" algn="l">
              <a:lnSpc>
                <a:spcPts val="5250"/>
              </a:lnSpc>
              <a:buNone/>
            </a:pPr>
            <a:r>
              <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              ——AI赋能的情商提升平台</a:t>
            </a:r>
            <a:endParaRPr lang="en-US" sz="3750" dirty="0"/>
          </a:p>
        </p:txBody>
      </p:sp>
      <p:sp>
        <p:nvSpPr>
          <p:cNvPr id="4" name="Text 1"/>
          <p:cNvSpPr/>
          <p:nvPr/>
        </p:nvSpPr>
        <p:spPr>
          <a:xfrm>
            <a:off x="571500" y="2243138"/>
            <a:ext cx="8001000" cy="400050"/>
          </a:xfrm>
          <a:prstGeom prst="rect">
            <a:avLst/>
          </a:prstGeom>
          <a:noFill/>
        </p:spPr>
        <p:txBody>
          <a:bodyPr vert="horz" wrap="square" lIns="0" tIns="0" rIns="0" bIns="0" rtlCol="0" anchor="ctr"/>
          <a:lstStyle/>
          <a:p>
            <a:pPr marL="0" indent="0" algn="l">
              <a:lnSpc>
                <a:spcPts val="3150"/>
              </a:lnSpc>
              <a:buNone/>
            </a:pPr>
            <a:endParaRPr lang="en-US" sz="2250" dirty="0"/>
          </a:p>
        </p:txBody>
      </p:sp>
      <p:sp>
        <p:nvSpPr>
          <p:cNvPr id="5" name="Shape 2"/>
          <p:cNvSpPr/>
          <p:nvPr/>
        </p:nvSpPr>
        <p:spPr>
          <a:xfrm>
            <a:off x="571500" y="2976563"/>
            <a:ext cx="604838" cy="114300"/>
          </a:xfrm>
          <a:prstGeom prst="rect">
            <a:avLst/>
          </a:prstGeom>
          <a:solidFill>
            <a:srgbClr val="F19784"/>
          </a:solidFill>
        </p:spPr>
      </p:sp>
      <p:sp>
        <p:nvSpPr>
          <p:cNvPr id="6" name="Text 3"/>
          <p:cNvSpPr/>
          <p:nvPr/>
        </p:nvSpPr>
        <p:spPr>
          <a:xfrm>
            <a:off x="571500" y="3424238"/>
            <a:ext cx="8001000" cy="219075"/>
          </a:xfrm>
          <a:prstGeom prst="rect">
            <a:avLst/>
          </a:prstGeom>
          <a:noFill/>
        </p:spPr>
        <p:txBody>
          <a:bodyPr vert="horz" wrap="square" lIns="0" tIns="0" rIns="0" bIns="0" rtlCol="0" anchor="ctr"/>
          <a:lstStyle/>
          <a:p>
            <a:pPr marL="0" indent="0" algn="l">
              <a:lnSpc>
                <a:spcPts val="1725"/>
              </a:lnSpc>
              <a:buNone/>
            </a:pPr>
            <a:r>
              <a:rPr lang="zh-CN" altLang="en-US"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汇报人：</a:t>
            </a:r>
            <a:r>
              <a:rPr lang="en-US"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叶晓良</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91125"/>
          </a:xfrm>
          <a:prstGeom prst="rect">
            <a:avLst/>
          </a:prstGeom>
          <a:solidFill>
            <a:srgbClr val="FFFFFF"/>
          </a:solidFill>
        </p:spPr>
      </p:sp>
      <p:pic>
        <p:nvPicPr>
          <p:cNvPr id="3" name="Image 0" descr="preencoded.png"/>
          <p:cNvPicPr>
            <a:picLocks noChangeAspect="1"/>
          </p:cNvPicPr>
          <p:nvPr/>
        </p:nvPicPr>
        <p:blipFill>
          <a:blip r:embed="rId1"/>
          <a:srcRect l="459" r="459"/>
          <a:stretch>
            <a:fillRect/>
          </a:stretch>
        </p:blipFill>
        <p:spPr>
          <a:xfrm>
            <a:off x="0" y="0"/>
            <a:ext cx="9144000" cy="5191125"/>
          </a:xfrm>
          <a:prstGeom prst="rect">
            <a:avLst/>
          </a:prstGeom>
        </p:spPr>
      </p:pic>
      <p:pic>
        <p:nvPicPr>
          <p:cNvPr id="4" name="Image 1" descr="preencoded.png"/>
          <p:cNvPicPr>
            <a:picLocks noChangeAspect="1"/>
          </p:cNvPicPr>
          <p:nvPr/>
        </p:nvPicPr>
        <p:blipFill>
          <a:blip r:embed="rId2"/>
          <a:srcRect l="12844" r="12844"/>
          <a:stretch>
            <a:fillRect/>
          </a:stretch>
        </p:blipFill>
        <p:spPr>
          <a:xfrm>
            <a:off x="0" y="0"/>
            <a:ext cx="3857625" cy="5191125"/>
          </a:xfrm>
          <a:prstGeom prst="rect">
            <a:avLst/>
          </a:prstGeom>
        </p:spPr>
      </p:pic>
      <p:sp>
        <p:nvSpPr>
          <p:cNvPr id="5" name="Text 1"/>
          <p:cNvSpPr/>
          <p:nvPr/>
        </p:nvSpPr>
        <p:spPr>
          <a:xfrm>
            <a:off x="4429125" y="285750"/>
            <a:ext cx="40386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用户需求与模块设计</a:t>
            </a:r>
            <a:endParaRPr lang="en-US" sz="2250" dirty="0"/>
          </a:p>
        </p:txBody>
      </p:sp>
      <p:sp>
        <p:nvSpPr>
          <p:cNvPr id="6" name="Text 2"/>
          <p:cNvSpPr/>
          <p:nvPr/>
        </p:nvSpPr>
        <p:spPr>
          <a:xfrm>
            <a:off x="4429125" y="742950"/>
            <a:ext cx="4038600" cy="209550"/>
          </a:xfrm>
          <a:prstGeom prst="rect">
            <a:avLst/>
          </a:prstGeom>
          <a:noFill/>
        </p:spPr>
        <p:txBody>
          <a:bodyPr vert="horz" wrap="square" lIns="0" tIns="0" rIns="0" bIns="0" rtlCol="0" anchor="ctr"/>
          <a:lstStyle/>
          <a:p>
            <a:pPr marL="0" indent="0" algn="l">
              <a:lnSpc>
                <a:spcPts val="1650"/>
              </a:lnSpc>
              <a:buNone/>
            </a:pPr>
            <a:endParaRPr lang="en-US" sz="1200" dirty="0"/>
          </a:p>
        </p:txBody>
      </p:sp>
      <p:sp>
        <p:nvSpPr>
          <p:cNvPr id="7" name="Text 3"/>
          <p:cNvSpPr/>
          <p:nvPr>
            <p:custDataLst>
              <p:tags r:id="rId3"/>
            </p:custDataLst>
          </p:nvPr>
        </p:nvSpPr>
        <p:spPr>
          <a:xfrm>
            <a:off x="4088130" y="882015"/>
            <a:ext cx="1881187" cy="214312"/>
          </a:xfrm>
          <a:prstGeom prst="rect">
            <a:avLst/>
          </a:prstGeom>
          <a:noFill/>
        </p:spPr>
        <p:txBody>
          <a:bodyPr vert="horz" wrap="square" lIns="0" tIns="0" rIns="0" bIns="0" rtlCol="0" anchor="ctr"/>
          <a:lstStyle/>
          <a:p>
            <a:pPr marL="0" indent="0" algn="l">
              <a:lnSpc>
                <a:spcPts val="1650"/>
              </a:lnSpc>
              <a:buNone/>
            </a:pPr>
            <a:r>
              <a:rPr lang="en-US" sz="12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200" dirty="0"/>
          </a:p>
        </p:txBody>
      </p:sp>
      <p:sp>
        <p:nvSpPr>
          <p:cNvPr id="8" name="Text 4"/>
          <p:cNvSpPr/>
          <p:nvPr>
            <p:custDataLst>
              <p:tags r:id="rId4"/>
            </p:custDataLst>
          </p:nvPr>
        </p:nvSpPr>
        <p:spPr>
          <a:xfrm>
            <a:off x="4088130" y="1210628"/>
            <a:ext cx="1881187" cy="209550"/>
          </a:xfrm>
          <a:prstGeom prst="rect">
            <a:avLst/>
          </a:prstGeom>
          <a:noFill/>
        </p:spPr>
        <p:txBody>
          <a:bodyPr vert="horz" wrap="square" lIns="0" tIns="0" rIns="0" bIns="0" rtlCol="0" anchor="ctr"/>
          <a:lstStyle/>
          <a:p>
            <a:pPr marL="0" indent="0" algn="l">
              <a:lnSpc>
                <a:spcPts val="1650"/>
              </a:lnSpc>
              <a:buNone/>
            </a:pPr>
            <a:r>
              <a:rPr lang="en-US" sz="12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自我觉察与情绪识别</a:t>
            </a:r>
            <a:endParaRPr lang="en-US" sz="1200" dirty="0"/>
          </a:p>
        </p:txBody>
      </p:sp>
      <p:sp>
        <p:nvSpPr>
          <p:cNvPr id="9" name="Text 5"/>
          <p:cNvSpPr/>
          <p:nvPr>
            <p:custDataLst>
              <p:tags r:id="rId5"/>
            </p:custDataLst>
          </p:nvPr>
        </p:nvSpPr>
        <p:spPr>
          <a:xfrm>
            <a:off x="4088130" y="1535430"/>
            <a:ext cx="2159635" cy="1246505"/>
          </a:xfrm>
          <a:prstGeom prst="rect">
            <a:avLst/>
          </a:prstGeom>
          <a:noFill/>
        </p:spPr>
        <p:txBody>
          <a:bodyPr vert="horz" wrap="square" lIns="0" tIns="0" rIns="0" bIns="0" rtlCol="0" anchor="ctr"/>
          <a:lstStyle/>
          <a:p>
            <a:pPr marL="0" indent="0" algn="l">
              <a:lnSpc>
                <a:spcPct val="120000"/>
              </a:lnSpc>
              <a:spcBef>
                <a:spcPts val="0"/>
              </a:spcBef>
              <a:spcAft>
                <a:spcPts val="0"/>
              </a:spcAft>
              <a:buNone/>
            </a:pPr>
            <a:r>
              <a:rPr lang="en-US" sz="12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针对用户对自身情绪状态认知模糊的问题，设计情绪日记与复盘分析功能，结合CBT的ABC模型，帮助用户系统记录情绪触发因素，提升情绪觉察能力。</a:t>
            </a:r>
            <a:endParaRPr lang="en-US" sz="12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0" name="Text 6"/>
          <p:cNvSpPr/>
          <p:nvPr>
            <p:custDataLst>
              <p:tags r:id="rId6"/>
            </p:custDataLst>
          </p:nvPr>
        </p:nvSpPr>
        <p:spPr>
          <a:xfrm>
            <a:off x="6586538" y="882015"/>
            <a:ext cx="1881187" cy="214312"/>
          </a:xfrm>
          <a:prstGeom prst="rect">
            <a:avLst/>
          </a:prstGeom>
          <a:noFill/>
        </p:spPr>
        <p:txBody>
          <a:bodyPr vert="horz" wrap="square" lIns="0" tIns="0" rIns="0" bIns="0" rtlCol="0" anchor="ctr"/>
          <a:lstStyle/>
          <a:p>
            <a:pPr marL="0" indent="0" algn="l">
              <a:lnSpc>
                <a:spcPts val="1650"/>
              </a:lnSpc>
              <a:buNone/>
            </a:pPr>
            <a:r>
              <a:rPr lang="en-US" sz="12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200" dirty="0"/>
          </a:p>
        </p:txBody>
      </p:sp>
      <p:sp>
        <p:nvSpPr>
          <p:cNvPr id="11" name="Text 7"/>
          <p:cNvSpPr/>
          <p:nvPr>
            <p:custDataLst>
              <p:tags r:id="rId7"/>
            </p:custDataLst>
          </p:nvPr>
        </p:nvSpPr>
        <p:spPr>
          <a:xfrm>
            <a:off x="6586538" y="1210628"/>
            <a:ext cx="1881187" cy="209550"/>
          </a:xfrm>
          <a:prstGeom prst="rect">
            <a:avLst/>
          </a:prstGeom>
          <a:noFill/>
        </p:spPr>
        <p:txBody>
          <a:bodyPr vert="horz" wrap="square" lIns="0" tIns="0" rIns="0" bIns="0" rtlCol="0" anchor="ctr"/>
          <a:lstStyle/>
          <a:p>
            <a:pPr marL="0" indent="0" algn="l">
              <a:lnSpc>
                <a:spcPts val="1650"/>
              </a:lnSpc>
              <a:buNone/>
            </a:pPr>
            <a:r>
              <a:rPr lang="en-US" sz="12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情绪调节与管理</a:t>
            </a:r>
            <a:endParaRPr lang="en-US" sz="1200" dirty="0"/>
          </a:p>
        </p:txBody>
      </p:sp>
      <p:sp>
        <p:nvSpPr>
          <p:cNvPr id="12" name="Text 8"/>
          <p:cNvSpPr/>
          <p:nvPr>
            <p:custDataLst>
              <p:tags r:id="rId8"/>
            </p:custDataLst>
          </p:nvPr>
        </p:nvSpPr>
        <p:spPr>
          <a:xfrm>
            <a:off x="6586855" y="1458595"/>
            <a:ext cx="2260600" cy="1362710"/>
          </a:xfrm>
          <a:prstGeom prst="rect">
            <a:avLst/>
          </a:prstGeom>
          <a:noFill/>
        </p:spPr>
        <p:txBody>
          <a:bodyPr vert="horz" wrap="square" lIns="0" tIns="0" rIns="0" bIns="0" rtlCol="0" anchor="ctr"/>
          <a:lstStyle/>
          <a:p>
            <a:pPr marL="0" algn="l">
              <a:lnSpc>
                <a:spcPct val="120000"/>
              </a:lnSpc>
              <a:spcBef>
                <a:spcPts val="0"/>
              </a:spcBef>
              <a:spcAft>
                <a:spcPts val="0"/>
              </a:spcAft>
              <a:buClrTx/>
              <a:buSzTx/>
              <a:buFontTx/>
              <a:buNone/>
            </a:pPr>
            <a:r>
              <a:rPr lang="en-US" sz="12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面对高压环境下用户缺乏有效情绪调节策略的情况，提供情绪管理工具，如情绪日记复盘、正念冥想音频，结合CBT</a:t>
            </a:r>
            <a:r>
              <a:rPr lang="en-US" sz="12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认知重建技术，教授用户情绪调节方法，提升情绪管理能力。</a:t>
            </a:r>
            <a:endParaRPr lang="en-US" sz="12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3" name="Text 9"/>
          <p:cNvSpPr/>
          <p:nvPr>
            <p:custDataLst>
              <p:tags r:id="rId9"/>
            </p:custDataLst>
          </p:nvPr>
        </p:nvSpPr>
        <p:spPr>
          <a:xfrm>
            <a:off x="4088130" y="2906078"/>
            <a:ext cx="1881187" cy="214312"/>
          </a:xfrm>
          <a:prstGeom prst="rect">
            <a:avLst/>
          </a:prstGeom>
          <a:noFill/>
        </p:spPr>
        <p:txBody>
          <a:bodyPr vert="horz" wrap="square" lIns="0" tIns="0" rIns="0" bIns="0" rtlCol="0" anchor="ctr"/>
          <a:lstStyle/>
          <a:p>
            <a:pPr marL="0" indent="0" algn="l">
              <a:lnSpc>
                <a:spcPts val="1650"/>
              </a:lnSpc>
              <a:buNone/>
            </a:pPr>
            <a:r>
              <a:rPr lang="en-US" sz="12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200" dirty="0"/>
          </a:p>
        </p:txBody>
      </p:sp>
      <p:sp>
        <p:nvSpPr>
          <p:cNvPr id="14" name="Text 10"/>
          <p:cNvSpPr/>
          <p:nvPr>
            <p:custDataLst>
              <p:tags r:id="rId10"/>
            </p:custDataLst>
          </p:nvPr>
        </p:nvSpPr>
        <p:spPr>
          <a:xfrm>
            <a:off x="4088130" y="3234690"/>
            <a:ext cx="1881187" cy="209550"/>
          </a:xfrm>
          <a:prstGeom prst="rect">
            <a:avLst/>
          </a:prstGeom>
          <a:noFill/>
        </p:spPr>
        <p:txBody>
          <a:bodyPr vert="horz" wrap="square" lIns="0" tIns="0" rIns="0" bIns="0" rtlCol="0" anchor="ctr"/>
          <a:lstStyle/>
          <a:p>
            <a:pPr marL="0" indent="0" algn="l">
              <a:lnSpc>
                <a:spcPts val="1650"/>
              </a:lnSpc>
              <a:buNone/>
            </a:pPr>
            <a:r>
              <a:rPr lang="en-US" sz="12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社交技能与共情能力</a:t>
            </a:r>
            <a:endParaRPr lang="en-US" sz="1200" dirty="0"/>
          </a:p>
        </p:txBody>
      </p:sp>
      <p:sp>
        <p:nvSpPr>
          <p:cNvPr id="15" name="Text 11"/>
          <p:cNvSpPr/>
          <p:nvPr>
            <p:custDataLst>
              <p:tags r:id="rId11"/>
            </p:custDataLst>
          </p:nvPr>
        </p:nvSpPr>
        <p:spPr>
          <a:xfrm>
            <a:off x="4088130" y="3482340"/>
            <a:ext cx="2181860" cy="1563370"/>
          </a:xfrm>
          <a:prstGeom prst="rect">
            <a:avLst/>
          </a:prstGeom>
          <a:noFill/>
        </p:spPr>
        <p:txBody>
          <a:bodyPr vert="horz" wrap="square" lIns="0" tIns="0" rIns="0" bIns="0" rtlCol="0" anchor="ctr"/>
          <a:lstStyle/>
          <a:p>
            <a:pPr marL="0" algn="l">
              <a:lnSpc>
                <a:spcPct val="120000"/>
              </a:lnSpc>
              <a:spcBef>
                <a:spcPts val="0"/>
              </a:spcBef>
              <a:spcAft>
                <a:spcPts val="0"/>
              </a:spcAft>
              <a:buClrTx/>
              <a:buSzTx/>
              <a:buFontTx/>
              <a:buNone/>
            </a:pPr>
            <a:r>
              <a:rPr lang="en-US" sz="12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针对数字时代人际交往碎片化，用户在深层次人际沟通和冲突处理方面存在的困难，设计非暴力沟通训练和AI社交模拟，通过角色扮演提升用户社交应对能力，强化共情与表达能力。</a:t>
            </a:r>
            <a:endParaRPr lang="en-US" sz="12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6" name="Text 3"/>
          <p:cNvSpPr/>
          <p:nvPr>
            <p:custDataLst>
              <p:tags r:id="rId12"/>
            </p:custDataLst>
          </p:nvPr>
        </p:nvSpPr>
        <p:spPr>
          <a:xfrm>
            <a:off x="6586855" y="2906395"/>
            <a:ext cx="1881187" cy="214312"/>
          </a:xfrm>
          <a:prstGeom prst="rect">
            <a:avLst/>
          </a:prstGeom>
          <a:noFill/>
        </p:spPr>
        <p:txBody>
          <a:bodyPr vert="horz" wrap="square" lIns="0" tIns="0" rIns="0" bIns="0" rtlCol="0" anchor="ctr"/>
          <a:p>
            <a:pPr marL="0" indent="0" algn="l">
              <a:lnSpc>
                <a:spcPts val="1650"/>
              </a:lnSpc>
              <a:buNone/>
            </a:pPr>
            <a:r>
              <a:rPr lang="en-US" sz="12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04</a:t>
            </a:r>
            <a:endParaRPr lang="en-US" sz="1200" dirty="0"/>
          </a:p>
        </p:txBody>
      </p:sp>
      <p:sp>
        <p:nvSpPr>
          <p:cNvPr id="17" name="Text 4"/>
          <p:cNvSpPr/>
          <p:nvPr>
            <p:custDataLst>
              <p:tags r:id="rId13"/>
            </p:custDataLst>
          </p:nvPr>
        </p:nvSpPr>
        <p:spPr>
          <a:xfrm>
            <a:off x="6586855" y="3235008"/>
            <a:ext cx="1881187" cy="209550"/>
          </a:xfrm>
          <a:prstGeom prst="rect">
            <a:avLst/>
          </a:prstGeom>
          <a:noFill/>
        </p:spPr>
        <p:txBody>
          <a:bodyPr vert="horz" wrap="square" lIns="0" tIns="0" rIns="0" bIns="0" rtlCol="0" anchor="ctr"/>
          <a:p>
            <a:pPr marL="0" algn="l">
              <a:lnSpc>
                <a:spcPts val="1650"/>
              </a:lnSpc>
              <a:buClrTx/>
              <a:buSzTx/>
              <a:buFontTx/>
              <a:buNone/>
            </a:pPr>
            <a:r>
              <a:rPr lang="en-US" sz="12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综合情商评估与成长需求</a:t>
            </a:r>
            <a:endParaRPr lang="en-US" sz="12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8" name="Text 5"/>
          <p:cNvSpPr/>
          <p:nvPr>
            <p:custDataLst>
              <p:tags r:id="rId14"/>
            </p:custDataLst>
          </p:nvPr>
        </p:nvSpPr>
        <p:spPr>
          <a:xfrm>
            <a:off x="6586855" y="3482975"/>
            <a:ext cx="2251075" cy="1426845"/>
          </a:xfrm>
          <a:prstGeom prst="rect">
            <a:avLst/>
          </a:prstGeom>
          <a:noFill/>
        </p:spPr>
        <p:txBody>
          <a:bodyPr vert="horz" wrap="square" lIns="0" tIns="0" rIns="0" bIns="0" rtlCol="0" anchor="ctr"/>
          <a:p>
            <a:pPr marL="0" algn="l">
              <a:lnSpc>
                <a:spcPct val="120000"/>
              </a:lnSpc>
              <a:spcBef>
                <a:spcPts val="0"/>
              </a:spcBef>
              <a:spcAft>
                <a:spcPts val="0"/>
              </a:spcAft>
              <a:buClrTx/>
              <a:buSzTx/>
              <a:buFontTx/>
              <a:buNone/>
            </a:pPr>
            <a:r>
              <a:rPr lang="en-US" sz="12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针对用户期望客观了解自身情商发展状况并获取个性化成长路径建议的需求，设计包含多维度测试及反馈机制的情商提升服务，通过综合评估与个性化指导助力用户提升情商水平。</a:t>
            </a:r>
            <a:endParaRPr lang="en-US" sz="12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图片 7" descr="be42c62e-8f66-4cc8-b665-60bc84c9f843"/>
          <p:cNvPicPr>
            <a:picLocks noChangeAspect="1"/>
          </p:cNvPicPr>
          <p:nvPr/>
        </p:nvPicPr>
        <p:blipFill>
          <a:blip r:embed="rId1"/>
          <a:srcRect l="2980" t="2390" r="4076" b="10401"/>
          <a:stretch>
            <a:fillRect/>
          </a:stretch>
        </p:blipFill>
        <p:spPr>
          <a:xfrm>
            <a:off x="1932940" y="16510"/>
            <a:ext cx="4233545" cy="502475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3" name="Text 0"/>
          <p:cNvSpPr/>
          <p:nvPr/>
        </p:nvSpPr>
        <p:spPr>
          <a:xfrm>
            <a:off x="571500" y="3314700"/>
            <a:ext cx="4762500" cy="666750"/>
          </a:xfrm>
          <a:prstGeom prst="rect">
            <a:avLst/>
          </a:prstGeom>
          <a:noFill/>
        </p:spPr>
        <p:txBody>
          <a:bodyPr vert="horz" wrap="square" lIns="0" tIns="0" rIns="0" bIns="0" rtlCol="0" anchor="ctr"/>
          <a:lstStyle/>
          <a:p>
            <a:pPr marL="0" indent="0" algn="l">
              <a:lnSpc>
                <a:spcPts val="5250"/>
              </a:lnSpc>
              <a:buNone/>
            </a:pPr>
            <a:r>
              <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项目特色与创新点</a:t>
            </a:r>
            <a:endParaRPr lang="en-US" sz="3750" dirty="0"/>
          </a:p>
        </p:txBody>
      </p:sp>
      <p:sp>
        <p:nvSpPr>
          <p:cNvPr id="4" name="Shape 1"/>
          <p:cNvSpPr/>
          <p:nvPr/>
        </p:nvSpPr>
        <p:spPr>
          <a:xfrm>
            <a:off x="571500" y="4157662"/>
            <a:ext cx="4762500" cy="14288"/>
          </a:xfrm>
          <a:prstGeom prst="rect">
            <a:avLst/>
          </a:prstGeom>
          <a:solidFill>
            <a:srgbClr val="333333">
              <a:alpha val="30000"/>
            </a:srgbClr>
          </a:solidFill>
        </p:spPr>
      </p:sp>
      <p:sp>
        <p:nvSpPr>
          <p:cNvPr id="5" name="Text 2"/>
          <p:cNvSpPr/>
          <p:nvPr/>
        </p:nvSpPr>
        <p:spPr>
          <a:xfrm>
            <a:off x="571500" y="4362450"/>
            <a:ext cx="4762500" cy="209550"/>
          </a:xfrm>
          <a:prstGeom prst="rect">
            <a:avLst/>
          </a:prstGeom>
          <a:noFill/>
        </p:spPr>
        <p:txBody>
          <a:bodyPr vert="horz" wrap="square" lIns="0" tIns="0" rIns="0" bIns="0" rtlCol="0" anchor="ctr"/>
          <a:lstStyle/>
          <a:p>
            <a:pPr marL="0" indent="0" algn="l">
              <a:lnSpc>
                <a:spcPts val="1650"/>
              </a:lnSpc>
              <a:buNone/>
            </a:pPr>
            <a:endParaRPr lang="en-US" sz="1050" dirty="0"/>
          </a:p>
        </p:txBody>
      </p:sp>
      <p:sp>
        <p:nvSpPr>
          <p:cNvPr id="6" name="Text 3"/>
          <p:cNvSpPr/>
          <p:nvPr/>
        </p:nvSpPr>
        <p:spPr>
          <a:xfrm>
            <a:off x="5419725" y="3009900"/>
            <a:ext cx="3729038" cy="2857500"/>
          </a:xfrm>
          <a:prstGeom prst="rect">
            <a:avLst/>
          </a:prstGeom>
          <a:noFill/>
        </p:spPr>
        <p:txBody>
          <a:bodyPr vert="horz" wrap="square" lIns="0" tIns="0" rIns="0" bIns="0" rtlCol="0" anchor="ctr"/>
          <a:lstStyle/>
          <a:p>
            <a:pPr marL="0" indent="0" algn="ctr">
              <a:lnSpc>
                <a:spcPts val="22500"/>
              </a:lnSpc>
              <a:buNone/>
            </a:pPr>
            <a:r>
              <a:rPr lang="en-US" sz="225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225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t="3571" b="3571"/>
          <a:stretch>
            <a:fillRect/>
          </a:stretch>
        </p:blipFill>
        <p:spPr>
          <a:xfrm>
            <a:off x="0" y="0"/>
            <a:ext cx="9144000" cy="1238250"/>
          </a:xfrm>
          <a:prstGeom prst="rect">
            <a:avLst/>
          </a:prstGeom>
        </p:spPr>
      </p:pic>
      <p:sp>
        <p:nvSpPr>
          <p:cNvPr id="3" name="Text 0"/>
          <p:cNvSpPr/>
          <p:nvPr/>
        </p:nvSpPr>
        <p:spPr>
          <a:xfrm>
            <a:off x="571500" y="285750"/>
            <a:ext cx="80010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HarmonyOS NEXT 技术赋能，突破跨端体验边界</a:t>
            </a:r>
            <a:endParaRPr lang="en-US" sz="2250" dirty="0"/>
          </a:p>
        </p:txBody>
      </p:sp>
      <p:sp>
        <p:nvSpPr>
          <p:cNvPr id="4" name="Text 1"/>
          <p:cNvSpPr/>
          <p:nvPr/>
        </p:nvSpPr>
        <p:spPr>
          <a:xfrm>
            <a:off x="571500" y="742950"/>
            <a:ext cx="8001000" cy="209550"/>
          </a:xfrm>
          <a:prstGeom prst="rect">
            <a:avLst/>
          </a:prstGeom>
          <a:noFill/>
        </p:spPr>
        <p:txBody>
          <a:bodyPr vert="horz" wrap="square" lIns="0" tIns="0" rIns="0" bIns="0" rtlCol="0" anchor="ctr"/>
          <a:lstStyle/>
          <a:p>
            <a:pPr marL="0" indent="0" algn="l">
              <a:lnSpc>
                <a:spcPts val="1650"/>
              </a:lnSpc>
              <a:buNone/>
            </a:pPr>
            <a:endParaRPr lang="en-US" sz="1200" dirty="0"/>
          </a:p>
        </p:txBody>
      </p:sp>
      <p:pic>
        <p:nvPicPr>
          <p:cNvPr id="5" name="Image 1" descr="preencoded.png"/>
          <p:cNvPicPr>
            <a:picLocks noChangeAspect="1"/>
          </p:cNvPicPr>
          <p:nvPr/>
        </p:nvPicPr>
        <p:blipFill>
          <a:blip r:embed="rId2"/>
          <a:srcRect/>
          <a:stretch>
            <a:fillRect/>
          </a:stretch>
        </p:blipFill>
        <p:spPr>
          <a:xfrm>
            <a:off x="400050" y="1447800"/>
            <a:ext cx="4171950" cy="1414463"/>
          </a:xfrm>
          <a:prstGeom prst="rect">
            <a:avLst/>
          </a:prstGeom>
        </p:spPr>
      </p:pic>
      <p:sp>
        <p:nvSpPr>
          <p:cNvPr id="6" name="Text 2"/>
          <p:cNvSpPr/>
          <p:nvPr/>
        </p:nvSpPr>
        <p:spPr>
          <a:xfrm>
            <a:off x="600075" y="1552575"/>
            <a:ext cx="2571750" cy="252413"/>
          </a:xfrm>
          <a:prstGeom prst="rect">
            <a:avLst/>
          </a:prstGeom>
          <a:noFill/>
        </p:spPr>
        <p:txBody>
          <a:bodyPr vert="horz" wrap="square" lIns="0" tIns="0" rIns="0" bIns="0" rtlCol="0" anchor="ctr"/>
          <a:lstStyle/>
          <a:p>
            <a:pPr marL="0" indent="0" algn="r">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蓝海生态先发优势</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7" name="Text 3"/>
          <p:cNvSpPr/>
          <p:nvPr/>
        </p:nvSpPr>
        <p:spPr>
          <a:xfrm>
            <a:off x="262890" y="1843405"/>
            <a:ext cx="2908935" cy="1205865"/>
          </a:xfrm>
          <a:prstGeom prst="rect">
            <a:avLst/>
          </a:prstGeom>
          <a:noFill/>
        </p:spPr>
        <p:txBody>
          <a:bodyPr vert="horz" wrap="square" lIns="0" tIns="0" rIns="0" bIns="0" rtlCol="0" anchor="ctr"/>
          <a:lstStyle/>
          <a:p>
            <a:pPr marL="0" indent="0" algn="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作为鸿蒙心理健康领域</a:t>
            </a:r>
            <a:r>
              <a:rPr lang="zh-CN" alt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创新</a:t>
            </a: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应用，享受华为应用市场专属流量入口，深度参与鸿蒙人机交互规范制定，主导情绪交互标准，形成先发护城河。</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8" name="Image 2" descr="preencoded.png"/>
          <p:cNvPicPr>
            <a:picLocks noChangeAspect="1"/>
          </p:cNvPicPr>
          <p:nvPr/>
        </p:nvPicPr>
        <p:blipFill>
          <a:blip r:embed="rId3"/>
          <a:srcRect/>
          <a:stretch>
            <a:fillRect/>
          </a:stretch>
        </p:blipFill>
        <p:spPr>
          <a:xfrm>
            <a:off x="4572000" y="1447800"/>
            <a:ext cx="4171950" cy="3268345"/>
          </a:xfrm>
          <a:prstGeom prst="rect">
            <a:avLst/>
          </a:prstGeom>
        </p:spPr>
      </p:pic>
      <p:sp>
        <p:nvSpPr>
          <p:cNvPr id="9" name="Text 4"/>
          <p:cNvSpPr/>
          <p:nvPr/>
        </p:nvSpPr>
        <p:spPr>
          <a:xfrm>
            <a:off x="5972175" y="1552575"/>
            <a:ext cx="2571750" cy="252413"/>
          </a:xfrm>
          <a:prstGeom prst="rect">
            <a:avLst/>
          </a:prstGeom>
          <a:noFill/>
        </p:spPr>
        <p:txBody>
          <a:bodyPr vert="horz" wrap="square" lIns="0" tIns="0" rIns="0" bIns="0" rtlCol="0" anchor="ctr"/>
          <a:lstStyle/>
          <a:p>
            <a:pPr marL="0" indent="0" algn="l">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优化架构确保高效</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0" name="Text 5"/>
          <p:cNvSpPr/>
          <p:nvPr/>
        </p:nvSpPr>
        <p:spPr>
          <a:xfrm>
            <a:off x="5972175" y="1843405"/>
            <a:ext cx="2571750" cy="1392555"/>
          </a:xfrm>
          <a:prstGeom prst="rect">
            <a:avLst/>
          </a:prstGeom>
          <a:noFill/>
        </p:spPr>
        <p:txBody>
          <a:bodyPr vert="horz" wrap="square" lIns="0" tIns="0" rIns="0" bIns="0" rtlCol="0" anchor="ctr"/>
          <a:lstStyle/>
          <a:p>
            <a:pPr marL="0" indent="0" algn="l">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利用HarmonyOS NEXT的方舟编译器和内存管理机制，实现APP快速启动与低功耗运行，结合懒加载、上滑刷新等交互优化，提升长列表浏览流畅度。</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1" name="Image 3" descr="preencoded.png"/>
          <p:cNvPicPr>
            <a:picLocks noChangeAspect="1"/>
          </p:cNvPicPr>
          <p:nvPr/>
        </p:nvPicPr>
        <p:blipFill>
          <a:blip r:embed="rId4"/>
          <a:srcRect/>
          <a:stretch>
            <a:fillRect/>
          </a:stretch>
        </p:blipFill>
        <p:spPr>
          <a:xfrm>
            <a:off x="400050" y="3323908"/>
            <a:ext cx="4171950" cy="1414463"/>
          </a:xfrm>
          <a:prstGeom prst="rect">
            <a:avLst/>
          </a:prstGeom>
        </p:spPr>
      </p:pic>
      <p:sp>
        <p:nvSpPr>
          <p:cNvPr id="12" name="Text 6"/>
          <p:cNvSpPr/>
          <p:nvPr/>
        </p:nvSpPr>
        <p:spPr>
          <a:xfrm>
            <a:off x="600075" y="3428683"/>
            <a:ext cx="2571750" cy="252413"/>
          </a:xfrm>
          <a:prstGeom prst="rect">
            <a:avLst/>
          </a:prstGeom>
          <a:noFill/>
        </p:spPr>
        <p:txBody>
          <a:bodyPr vert="horz" wrap="square" lIns="0" tIns="0" rIns="0" bIns="0" rtlCol="0" anchor="ctr"/>
          <a:lstStyle/>
          <a:p>
            <a:pPr marL="0" indent="0" algn="r">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多端部署无缝体验</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3" name="Text 7"/>
          <p:cNvSpPr/>
          <p:nvPr/>
        </p:nvSpPr>
        <p:spPr>
          <a:xfrm>
            <a:off x="262255" y="3719195"/>
            <a:ext cx="2909570" cy="1187450"/>
          </a:xfrm>
          <a:prstGeom prst="rect">
            <a:avLst/>
          </a:prstGeom>
          <a:noFill/>
        </p:spPr>
        <p:txBody>
          <a:bodyPr vert="horz" wrap="square" lIns="0" tIns="0" rIns="0" bIns="0" rtlCol="0" anchor="ctr"/>
          <a:lstStyle/>
          <a:p>
            <a:pPr marL="0" indent="0" algn="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支持跨设备的流转、迁移和协同，如用户可以在手机上开始情绪管理任务，在平板上继续完成，提升使用便捷性，实现全场景无缝衔接式情商训练场景。</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4" name="图片 1" descr="IMG_256"/>
          <p:cNvPicPr>
            <a:picLocks noChangeAspect="1"/>
          </p:cNvPicPr>
          <p:nvPr/>
        </p:nvPicPr>
        <p:blipFill>
          <a:blip r:embed="rId5"/>
          <a:stretch>
            <a:fillRect/>
          </a:stretch>
        </p:blipFill>
        <p:spPr>
          <a:xfrm>
            <a:off x="6052820" y="3324225"/>
            <a:ext cx="2830830" cy="1753870"/>
          </a:xfrm>
          <a:prstGeom prst="rect">
            <a:avLst/>
          </a:prstGeom>
          <a:noFill/>
          <a:ln w="9525">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7105650"/>
          </a:xfrm>
          <a:prstGeom prst="rect">
            <a:avLst/>
          </a:prstGeom>
          <a:solidFill>
            <a:srgbClr val="FFFFFF"/>
          </a:solidFill>
        </p:spPr>
      </p:sp>
      <p:pic>
        <p:nvPicPr>
          <p:cNvPr id="3" name="Image 0" descr="preencoded.png"/>
          <p:cNvPicPr>
            <a:picLocks noChangeAspect="1"/>
          </p:cNvPicPr>
          <p:nvPr/>
        </p:nvPicPr>
        <p:blipFill>
          <a:blip r:embed="rId1"/>
          <a:srcRect l="13807" r="13807"/>
          <a:stretch>
            <a:fillRect/>
          </a:stretch>
        </p:blipFill>
        <p:spPr>
          <a:xfrm>
            <a:off x="0" y="0"/>
            <a:ext cx="9144000" cy="7105650"/>
          </a:xfrm>
          <a:prstGeom prst="rect">
            <a:avLst/>
          </a:prstGeom>
        </p:spPr>
      </p:pic>
      <p:pic>
        <p:nvPicPr>
          <p:cNvPr id="4" name="Image 1" descr="preencoded.png"/>
          <p:cNvPicPr>
            <a:picLocks noChangeAspect="1"/>
          </p:cNvPicPr>
          <p:nvPr/>
        </p:nvPicPr>
        <p:blipFill>
          <a:blip r:embed="rId2"/>
          <a:srcRect l="22855" r="22855"/>
          <a:stretch>
            <a:fillRect/>
          </a:stretch>
        </p:blipFill>
        <p:spPr>
          <a:xfrm>
            <a:off x="0" y="0"/>
            <a:ext cx="3857625" cy="7105650"/>
          </a:xfrm>
          <a:prstGeom prst="rect">
            <a:avLst/>
          </a:prstGeom>
        </p:spPr>
      </p:pic>
      <p:sp>
        <p:nvSpPr>
          <p:cNvPr id="5" name="Text 1"/>
          <p:cNvSpPr/>
          <p:nvPr/>
        </p:nvSpPr>
        <p:spPr>
          <a:xfrm>
            <a:off x="4429125" y="285750"/>
            <a:ext cx="40386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AI 深度赋能，打造智能交互闭环</a:t>
            </a:r>
            <a:endParaRPr lang="en-US" sz="2250" dirty="0"/>
          </a:p>
        </p:txBody>
      </p:sp>
      <p:sp>
        <p:nvSpPr>
          <p:cNvPr id="6" name="Text 2"/>
          <p:cNvSpPr/>
          <p:nvPr/>
        </p:nvSpPr>
        <p:spPr>
          <a:xfrm>
            <a:off x="4429125" y="742950"/>
            <a:ext cx="4038600" cy="209550"/>
          </a:xfrm>
          <a:prstGeom prst="rect">
            <a:avLst/>
          </a:prstGeom>
          <a:noFill/>
        </p:spPr>
        <p:txBody>
          <a:bodyPr vert="horz" wrap="square" lIns="0" tIns="0" rIns="0" bIns="0" rtlCol="0" anchor="ctr"/>
          <a:lstStyle/>
          <a:p>
            <a:pPr marL="0" indent="0" algn="l">
              <a:lnSpc>
                <a:spcPts val="1650"/>
              </a:lnSpc>
              <a:buNone/>
            </a:pPr>
            <a:endParaRPr lang="en-US" sz="1200" dirty="0"/>
          </a:p>
        </p:txBody>
      </p:sp>
      <p:pic>
        <p:nvPicPr>
          <p:cNvPr id="7" name="Image 2" descr="preencoded.png"/>
          <p:cNvPicPr>
            <a:picLocks noChangeAspect="1"/>
          </p:cNvPicPr>
          <p:nvPr>
            <p:custDataLst>
              <p:tags r:id="rId3"/>
            </p:custDataLst>
          </p:nvPr>
        </p:nvPicPr>
        <p:blipFill>
          <a:blip r:embed="rId4"/>
          <a:srcRect/>
          <a:stretch>
            <a:fillRect/>
          </a:stretch>
        </p:blipFill>
        <p:spPr>
          <a:xfrm>
            <a:off x="4257675" y="1162050"/>
            <a:ext cx="2546985" cy="2971800"/>
          </a:xfrm>
          <a:prstGeom prst="rect">
            <a:avLst/>
          </a:prstGeom>
        </p:spPr>
      </p:pic>
      <p:sp>
        <p:nvSpPr>
          <p:cNvPr id="8" name="Text 3"/>
          <p:cNvSpPr/>
          <p:nvPr>
            <p:custDataLst>
              <p:tags r:id="rId5"/>
            </p:custDataLst>
          </p:nvPr>
        </p:nvSpPr>
        <p:spPr>
          <a:xfrm>
            <a:off x="4610100" y="1943100"/>
            <a:ext cx="1842770" cy="252730"/>
          </a:xfrm>
          <a:prstGeom prst="rect">
            <a:avLst/>
          </a:prstGeom>
          <a:noFill/>
        </p:spPr>
        <p:txBody>
          <a:bodyPr vert="horz" wrap="square" lIns="0" tIns="0" rIns="0" bIns="0" rtlCol="0" anchor="ctr"/>
          <a:lstStyle/>
          <a:p>
            <a:pPr marL="0" indent="0" algn="l">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全流程AI助手服务</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9" name="Text 4"/>
          <p:cNvSpPr/>
          <p:nvPr>
            <p:custDataLst>
              <p:tags r:id="rId6"/>
            </p:custDataLst>
          </p:nvPr>
        </p:nvSpPr>
        <p:spPr>
          <a:xfrm>
            <a:off x="4610100" y="2233930"/>
            <a:ext cx="1842770" cy="1621155"/>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构建感知-分析-干预-反馈闭环，将心理学理论转化为智能训练工具，精准赋能情绪识别到社交技能提升。</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0" name="Image 3" descr="preencoded.png"/>
          <p:cNvPicPr>
            <a:picLocks noChangeAspect="1"/>
          </p:cNvPicPr>
          <p:nvPr>
            <p:custDataLst>
              <p:tags r:id="rId7"/>
            </p:custDataLst>
          </p:nvPr>
        </p:nvPicPr>
        <p:blipFill>
          <a:blip r:embed="rId8"/>
          <a:srcRect/>
          <a:stretch>
            <a:fillRect/>
          </a:stretch>
        </p:blipFill>
        <p:spPr>
          <a:xfrm>
            <a:off x="6804660" y="1162050"/>
            <a:ext cx="2331720" cy="2971800"/>
          </a:xfrm>
          <a:prstGeom prst="rect">
            <a:avLst/>
          </a:prstGeom>
        </p:spPr>
      </p:pic>
      <p:sp>
        <p:nvSpPr>
          <p:cNvPr id="11" name="Text 5"/>
          <p:cNvSpPr/>
          <p:nvPr>
            <p:custDataLst>
              <p:tags r:id="rId9"/>
            </p:custDataLst>
          </p:nvPr>
        </p:nvSpPr>
        <p:spPr>
          <a:xfrm>
            <a:off x="7119620" y="1943100"/>
            <a:ext cx="1725930" cy="466725"/>
          </a:xfrm>
          <a:prstGeom prst="rect">
            <a:avLst/>
          </a:prstGeom>
          <a:noFill/>
        </p:spPr>
        <p:txBody>
          <a:bodyPr vert="horz" wrap="square" lIns="0" tIns="0" rIns="0" bIns="0" rtlCol="0" anchor="ctr"/>
          <a:lstStyle/>
          <a:p>
            <a:pPr marL="0" indent="0" algn="l">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情绪分析与智能聊天</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2" name="Text 6"/>
          <p:cNvSpPr/>
          <p:nvPr>
            <p:custDataLst>
              <p:tags r:id="rId10"/>
            </p:custDataLst>
          </p:nvPr>
        </p:nvSpPr>
        <p:spPr>
          <a:xfrm>
            <a:off x="7120255" y="2447925"/>
            <a:ext cx="1748155" cy="1416685"/>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提炼场景，识别情绪与认知，对比评分，历史归档，提供个性化推荐，实现情商难题的智能解析与建议。</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3" name="Image 4" descr="preencoded.png"/>
          <p:cNvPicPr>
            <a:picLocks noChangeAspect="1"/>
          </p:cNvPicPr>
          <p:nvPr>
            <p:custDataLst>
              <p:tags r:id="rId11"/>
            </p:custDataLst>
          </p:nvPr>
        </p:nvPicPr>
        <p:blipFill>
          <a:blip r:embed="rId12"/>
          <a:srcRect/>
          <a:stretch>
            <a:fillRect/>
          </a:stretch>
        </p:blipFill>
        <p:spPr>
          <a:xfrm>
            <a:off x="4257675" y="4133850"/>
            <a:ext cx="2546985" cy="2762250"/>
          </a:xfrm>
          <a:prstGeom prst="rect">
            <a:avLst/>
          </a:prstGeom>
        </p:spPr>
      </p:pic>
      <p:sp>
        <p:nvSpPr>
          <p:cNvPr id="14" name="Text 7"/>
          <p:cNvSpPr/>
          <p:nvPr>
            <p:custDataLst>
              <p:tags r:id="rId13"/>
            </p:custDataLst>
          </p:nvPr>
        </p:nvSpPr>
        <p:spPr>
          <a:xfrm>
            <a:off x="4610100" y="4914900"/>
            <a:ext cx="1812925" cy="466725"/>
          </a:xfrm>
          <a:prstGeom prst="rect">
            <a:avLst/>
          </a:prstGeom>
          <a:noFill/>
        </p:spPr>
        <p:txBody>
          <a:bodyPr vert="horz" wrap="square" lIns="0" tIns="0" rIns="0" bIns="0" rtlCol="0" anchor="ctr"/>
          <a:lstStyle/>
          <a:p>
            <a:pPr marL="0" indent="0" algn="l">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沉浸式角色扮演训练</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5" name="Text 8"/>
          <p:cNvSpPr/>
          <p:nvPr>
            <p:custDataLst>
              <p:tags r:id="rId14"/>
            </p:custDataLst>
          </p:nvPr>
        </p:nvSpPr>
        <p:spPr>
          <a:xfrm>
            <a:off x="4610100" y="5419725"/>
            <a:ext cx="1813560" cy="108585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预设多主题场景，自定义角色，AI模拟对话并实时评分，强化社交策略实践，提升共情与表达能力。</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6" name="图片 5" descr="92499a64-b8b1-4133-b78f-e9746deb044f"/>
          <p:cNvPicPr>
            <a:picLocks noChangeAspect="1"/>
          </p:cNvPicPr>
          <p:nvPr/>
        </p:nvPicPr>
        <p:blipFill>
          <a:blip r:embed="rId1"/>
          <a:srcRect l="3195" t="2673" r="3514" b="17347"/>
          <a:stretch>
            <a:fillRect/>
          </a:stretch>
        </p:blipFill>
        <p:spPr>
          <a:xfrm>
            <a:off x="1178560" y="122555"/>
            <a:ext cx="7052945" cy="48977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FFFFFF"/>
          </a:solidFill>
        </p:spPr>
      </p:sp>
      <p:pic>
        <p:nvPicPr>
          <p:cNvPr id="3"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4" name="Text 1"/>
          <p:cNvSpPr/>
          <p:nvPr/>
        </p:nvSpPr>
        <p:spPr>
          <a:xfrm>
            <a:off x="571500" y="285750"/>
            <a:ext cx="80010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多模态内容生态，构建立体化学习场景</a:t>
            </a:r>
            <a:endParaRPr lang="en-US" sz="2250" dirty="0"/>
          </a:p>
        </p:txBody>
      </p:sp>
      <p:sp>
        <p:nvSpPr>
          <p:cNvPr id="5" name="Text 2"/>
          <p:cNvSpPr/>
          <p:nvPr/>
        </p:nvSpPr>
        <p:spPr>
          <a:xfrm>
            <a:off x="571500" y="742950"/>
            <a:ext cx="8001000" cy="209550"/>
          </a:xfrm>
          <a:prstGeom prst="rect">
            <a:avLst/>
          </a:prstGeom>
          <a:noFill/>
        </p:spPr>
        <p:txBody>
          <a:bodyPr vert="horz" wrap="square" lIns="0" tIns="0" rIns="0" bIns="0" rtlCol="0" anchor="ctr"/>
          <a:lstStyle/>
          <a:p>
            <a:pPr marL="0" indent="0" algn="l">
              <a:lnSpc>
                <a:spcPts val="1650"/>
              </a:lnSpc>
              <a:buNone/>
            </a:pPr>
            <a:endParaRPr lang="en-US" sz="1200" dirty="0"/>
          </a:p>
        </p:txBody>
      </p:sp>
      <p:sp>
        <p:nvSpPr>
          <p:cNvPr id="7" name="Text 3"/>
          <p:cNvSpPr/>
          <p:nvPr>
            <p:custDataLst>
              <p:tags r:id="rId2"/>
            </p:custDataLst>
          </p:nvPr>
        </p:nvSpPr>
        <p:spPr>
          <a:xfrm>
            <a:off x="615950" y="1149350"/>
            <a:ext cx="1524000" cy="209550"/>
          </a:xfrm>
          <a:prstGeom prst="rect">
            <a:avLst/>
          </a:prstGeom>
          <a:noFill/>
        </p:spPr>
        <p:txBody>
          <a:bodyPr vert="horz" wrap="square" lIns="0" tIns="0" rIns="0" bIns="0" rtlCol="0" anchor="ctr"/>
          <a:lstStyle/>
          <a:p>
            <a:pPr marL="0" indent="0" algn="ctr">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全维度知识覆盖</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8" name="Text 4"/>
          <p:cNvSpPr/>
          <p:nvPr>
            <p:custDataLst>
              <p:tags r:id="rId3"/>
            </p:custDataLst>
          </p:nvPr>
        </p:nvSpPr>
        <p:spPr>
          <a:xfrm>
            <a:off x="615950" y="1397000"/>
            <a:ext cx="1524000" cy="1579880"/>
          </a:xfrm>
          <a:prstGeom prst="rect">
            <a:avLst/>
          </a:prstGeom>
          <a:noFill/>
        </p:spPr>
        <p:txBody>
          <a:bodyPr vert="horz" wrap="square" lIns="0" tIns="0" rIns="0" bIns="0" rtlCol="0" anchor="ctr"/>
          <a:lstStyle/>
          <a:p>
            <a:pPr marL="0" indent="0" algn="ct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细分情绪感知、情绪管理等模块，结合情景模拟与互动课程，实现认知学习到实践应用的闭环。</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0" name="Text 5"/>
          <p:cNvSpPr/>
          <p:nvPr>
            <p:custDataLst>
              <p:tags r:id="rId4"/>
            </p:custDataLst>
          </p:nvPr>
        </p:nvSpPr>
        <p:spPr>
          <a:xfrm>
            <a:off x="2711450" y="1149350"/>
            <a:ext cx="1524000" cy="209550"/>
          </a:xfrm>
          <a:prstGeom prst="rect">
            <a:avLst/>
          </a:prstGeom>
          <a:noFill/>
        </p:spPr>
        <p:txBody>
          <a:bodyPr vert="horz" wrap="square" lIns="0" tIns="0" rIns="0" bIns="0" rtlCol="0" anchor="ctr"/>
          <a:lstStyle/>
          <a:p>
            <a:pPr marL="0" indent="0" algn="ctr">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互动与反馈机制</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1" name="Text 6"/>
          <p:cNvSpPr/>
          <p:nvPr>
            <p:custDataLst>
              <p:tags r:id="rId5"/>
            </p:custDataLst>
          </p:nvPr>
        </p:nvSpPr>
        <p:spPr>
          <a:xfrm>
            <a:off x="2711450" y="1397000"/>
            <a:ext cx="1524000" cy="1590040"/>
          </a:xfrm>
          <a:prstGeom prst="rect">
            <a:avLst/>
          </a:prstGeom>
          <a:noFill/>
        </p:spPr>
        <p:txBody>
          <a:bodyPr vert="horz" wrap="square" lIns="0" tIns="0" rIns="0" bIns="0" rtlCol="0" anchor="ctr"/>
          <a:lstStyle/>
          <a:p>
            <a:pPr marL="0" indent="0" algn="ct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支持点赞、收藏、分享，设计投票、测试等互动，引入积分与奖励机制，形成用户自驱的情商提升闭环。</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3" name="Text 7"/>
          <p:cNvSpPr/>
          <p:nvPr>
            <p:custDataLst>
              <p:tags r:id="rId6"/>
            </p:custDataLst>
          </p:nvPr>
        </p:nvSpPr>
        <p:spPr>
          <a:xfrm>
            <a:off x="4806950" y="1149350"/>
            <a:ext cx="1524000" cy="209550"/>
          </a:xfrm>
          <a:prstGeom prst="rect">
            <a:avLst/>
          </a:prstGeom>
          <a:noFill/>
        </p:spPr>
        <p:txBody>
          <a:bodyPr vert="horz" wrap="square" lIns="0" tIns="0" rIns="0" bIns="0" rtlCol="0" anchor="ctr"/>
          <a:lstStyle/>
          <a:p>
            <a:pPr marL="0" indent="0" algn="ctr">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多模态服务生态</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4" name="Text 8"/>
          <p:cNvSpPr/>
          <p:nvPr>
            <p:custDataLst>
              <p:tags r:id="rId7"/>
            </p:custDataLst>
          </p:nvPr>
        </p:nvSpPr>
        <p:spPr>
          <a:xfrm>
            <a:off x="4806950" y="1397000"/>
            <a:ext cx="1524000" cy="1588770"/>
          </a:xfrm>
          <a:prstGeom prst="rect">
            <a:avLst/>
          </a:prstGeom>
          <a:noFill/>
        </p:spPr>
        <p:txBody>
          <a:bodyPr vert="horz" wrap="square" lIns="0" tIns="0" rIns="0" bIns="0" rtlCol="0" anchor="ctr"/>
          <a:lstStyle/>
          <a:p>
            <a:pPr marL="0" indent="0" algn="ct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整合积极心理学、CBT、NVC理论，构建认知-情感-行为干预体系，实现从情绪识别到行为优化的闭环。</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6" name="Text 9"/>
          <p:cNvSpPr/>
          <p:nvPr>
            <p:custDataLst>
              <p:tags r:id="rId8"/>
            </p:custDataLst>
          </p:nvPr>
        </p:nvSpPr>
        <p:spPr>
          <a:xfrm>
            <a:off x="6902450" y="1149350"/>
            <a:ext cx="1524000" cy="209550"/>
          </a:xfrm>
          <a:prstGeom prst="rect">
            <a:avLst/>
          </a:prstGeom>
          <a:noFill/>
        </p:spPr>
        <p:txBody>
          <a:bodyPr vert="horz" wrap="square" lIns="0" tIns="0" rIns="0" bIns="0" rtlCol="0" anchor="ctr"/>
          <a:lstStyle/>
          <a:p>
            <a:pPr marL="0" indent="0" algn="ctr">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沉浸式内容呈现</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7" name="Text 10"/>
          <p:cNvSpPr/>
          <p:nvPr>
            <p:custDataLst>
              <p:tags r:id="rId9"/>
            </p:custDataLst>
          </p:nvPr>
        </p:nvSpPr>
        <p:spPr>
          <a:xfrm>
            <a:off x="6902450" y="1397000"/>
            <a:ext cx="1524000" cy="1589405"/>
          </a:xfrm>
          <a:prstGeom prst="rect">
            <a:avLst/>
          </a:prstGeom>
          <a:noFill/>
        </p:spPr>
        <p:txBody>
          <a:bodyPr vert="horz" wrap="square" lIns="0" tIns="0" rIns="0" bIns="0" rtlCol="0" anchor="ctr"/>
          <a:lstStyle/>
          <a:p>
            <a:pPr marL="0" indent="0" algn="ct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采用动画、互动视频、情绪词汇游戏等多模态形式，结合图形渲染能力，打造趣味化学习体验。</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8" name="图片 15" descr="d32b07a1-2e16-4c63-a3bc-d02720d2fe6c"/>
          <p:cNvPicPr>
            <a:picLocks noChangeAspect="1"/>
          </p:cNvPicPr>
          <p:nvPr/>
        </p:nvPicPr>
        <p:blipFill>
          <a:blip r:embed="rId10"/>
          <a:stretch>
            <a:fillRect/>
          </a:stretch>
        </p:blipFill>
        <p:spPr>
          <a:xfrm>
            <a:off x="485775" y="3262630"/>
            <a:ext cx="4086225" cy="1466215"/>
          </a:xfrm>
          <a:prstGeom prst="rect">
            <a:avLst/>
          </a:prstGeom>
        </p:spPr>
      </p:pic>
      <p:pic>
        <p:nvPicPr>
          <p:cNvPr id="20" name="图片 13"/>
          <p:cNvPicPr>
            <a:picLocks noChangeAspect="1"/>
          </p:cNvPicPr>
          <p:nvPr/>
        </p:nvPicPr>
        <p:blipFill>
          <a:blip r:embed="rId11"/>
          <a:stretch>
            <a:fillRect/>
          </a:stretch>
        </p:blipFill>
        <p:spPr>
          <a:xfrm>
            <a:off x="5288280" y="3098165"/>
            <a:ext cx="3284220" cy="191579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图片 13" descr="exported_image (1)"/>
          <p:cNvPicPr>
            <a:picLocks noChangeAspect="1"/>
          </p:cNvPicPr>
          <p:nvPr/>
        </p:nvPicPr>
        <p:blipFill>
          <a:blip r:embed="rId1"/>
          <a:srcRect l="6674" t="5998" r="6844" b="24318"/>
          <a:stretch>
            <a:fillRect/>
          </a:stretch>
        </p:blipFill>
        <p:spPr>
          <a:xfrm>
            <a:off x="2065020" y="0"/>
            <a:ext cx="5062220" cy="503872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FFFFFF"/>
          </a:solidFill>
        </p:spPr>
      </p:sp>
      <p:pic>
        <p:nvPicPr>
          <p:cNvPr id="3"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4" name="Text 1"/>
          <p:cNvSpPr/>
          <p:nvPr/>
        </p:nvSpPr>
        <p:spPr>
          <a:xfrm>
            <a:off x="571500" y="285750"/>
            <a:ext cx="80010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科学的情商评估与成长追踪</a:t>
            </a:r>
            <a:endParaRPr lang="en-US" sz="2250" dirty="0"/>
          </a:p>
        </p:txBody>
      </p:sp>
      <p:sp>
        <p:nvSpPr>
          <p:cNvPr id="5" name="Text 2"/>
          <p:cNvSpPr/>
          <p:nvPr/>
        </p:nvSpPr>
        <p:spPr>
          <a:xfrm>
            <a:off x="571500" y="742950"/>
            <a:ext cx="8001000" cy="209550"/>
          </a:xfrm>
          <a:prstGeom prst="rect">
            <a:avLst/>
          </a:prstGeom>
          <a:noFill/>
        </p:spPr>
        <p:txBody>
          <a:bodyPr vert="horz" wrap="square" lIns="0" tIns="0" rIns="0" bIns="0" rtlCol="0" anchor="ctr"/>
          <a:lstStyle/>
          <a:p>
            <a:pPr marL="0" indent="0" algn="l">
              <a:lnSpc>
                <a:spcPts val="1650"/>
              </a:lnSpc>
              <a:buNone/>
            </a:pPr>
            <a:endParaRPr lang="en-US" sz="1200" dirty="0"/>
          </a:p>
        </p:txBody>
      </p:sp>
      <p:pic>
        <p:nvPicPr>
          <p:cNvPr id="6" name="Image 1" descr="preencoded.png"/>
          <p:cNvPicPr>
            <a:picLocks noChangeAspect="1"/>
          </p:cNvPicPr>
          <p:nvPr>
            <p:custDataLst>
              <p:tags r:id="rId2"/>
            </p:custDataLst>
          </p:nvPr>
        </p:nvPicPr>
        <p:blipFill>
          <a:blip r:embed="rId3"/>
          <a:srcRect/>
          <a:stretch>
            <a:fillRect/>
          </a:stretch>
        </p:blipFill>
        <p:spPr>
          <a:xfrm>
            <a:off x="400050" y="1447800"/>
            <a:ext cx="4171950" cy="1409700"/>
          </a:xfrm>
          <a:prstGeom prst="rect">
            <a:avLst/>
          </a:prstGeom>
        </p:spPr>
      </p:pic>
      <p:sp>
        <p:nvSpPr>
          <p:cNvPr id="7" name="Text 3"/>
          <p:cNvSpPr/>
          <p:nvPr>
            <p:custDataLst>
              <p:tags r:id="rId4"/>
            </p:custDataLst>
          </p:nvPr>
        </p:nvSpPr>
        <p:spPr>
          <a:xfrm>
            <a:off x="600075" y="1654969"/>
            <a:ext cx="2571750" cy="252413"/>
          </a:xfrm>
          <a:prstGeom prst="rect">
            <a:avLst/>
          </a:prstGeom>
          <a:noFill/>
        </p:spPr>
        <p:txBody>
          <a:bodyPr vert="horz" wrap="square" lIns="0" tIns="0" rIns="0" bIns="0" rtlCol="0" anchor="ctr"/>
          <a:lstStyle/>
          <a:p>
            <a:pPr marL="0" indent="0" algn="r">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多维度情商测验</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8" name="Text 4"/>
          <p:cNvSpPr/>
          <p:nvPr>
            <p:custDataLst>
              <p:tags r:id="rId5"/>
            </p:custDataLst>
          </p:nvPr>
        </p:nvSpPr>
        <p:spPr>
          <a:xfrm>
            <a:off x="600075" y="1945640"/>
            <a:ext cx="2571750" cy="858520"/>
          </a:xfrm>
          <a:prstGeom prst="rect">
            <a:avLst/>
          </a:prstGeom>
          <a:noFill/>
        </p:spPr>
        <p:txBody>
          <a:bodyPr vert="horz" wrap="square" lIns="0" tIns="0" rIns="0" bIns="0" rtlCol="0" anchor="ctr"/>
          <a:lstStyle/>
          <a:p>
            <a:pPr marL="0" indent="0" algn="r">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整合EIS、ERQ、SSRS等量表，全面评估情绪管理、同理心、问题解决等能力，确保评估的全面性和专业性。</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9" name="Image 2" descr="preencoded.png"/>
          <p:cNvPicPr>
            <a:picLocks noChangeAspect="1"/>
          </p:cNvPicPr>
          <p:nvPr>
            <p:custDataLst>
              <p:tags r:id="rId6"/>
            </p:custDataLst>
          </p:nvPr>
        </p:nvPicPr>
        <p:blipFill>
          <a:blip r:embed="rId7"/>
          <a:srcRect/>
          <a:stretch>
            <a:fillRect/>
          </a:stretch>
        </p:blipFill>
        <p:spPr>
          <a:xfrm>
            <a:off x="4572000" y="1447800"/>
            <a:ext cx="4171950" cy="1409700"/>
          </a:xfrm>
          <a:prstGeom prst="rect">
            <a:avLst/>
          </a:prstGeom>
        </p:spPr>
      </p:pic>
      <p:sp>
        <p:nvSpPr>
          <p:cNvPr id="10" name="Text 5"/>
          <p:cNvSpPr/>
          <p:nvPr>
            <p:custDataLst>
              <p:tags r:id="rId8"/>
            </p:custDataLst>
          </p:nvPr>
        </p:nvSpPr>
        <p:spPr>
          <a:xfrm>
            <a:off x="5972175" y="1654969"/>
            <a:ext cx="2571750" cy="252413"/>
          </a:xfrm>
          <a:prstGeom prst="rect">
            <a:avLst/>
          </a:prstGeom>
          <a:noFill/>
        </p:spPr>
        <p:txBody>
          <a:bodyPr vert="horz" wrap="square" lIns="0" tIns="0" rIns="0" bIns="0" rtlCol="0" anchor="ctr"/>
          <a:lstStyle/>
          <a:p>
            <a:pPr marL="0" indent="0">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可视化成长曲线</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1" name="Text 6"/>
          <p:cNvSpPr/>
          <p:nvPr>
            <p:custDataLst>
              <p:tags r:id="rId9"/>
            </p:custDataLst>
          </p:nvPr>
        </p:nvSpPr>
        <p:spPr>
          <a:xfrm>
            <a:off x="5972175" y="1945481"/>
            <a:ext cx="2571750" cy="66675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通过雷达图、折线图展示用户在各情商维度的进步，提供定制化学习建议，让成长轨迹一目了然。</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2" name="Image 3" descr="preencoded.png"/>
          <p:cNvPicPr>
            <a:picLocks noChangeAspect="1"/>
          </p:cNvPicPr>
          <p:nvPr>
            <p:custDataLst>
              <p:tags r:id="rId10"/>
            </p:custDataLst>
          </p:nvPr>
        </p:nvPicPr>
        <p:blipFill>
          <a:blip r:embed="rId11"/>
          <a:srcRect/>
          <a:stretch>
            <a:fillRect/>
          </a:stretch>
        </p:blipFill>
        <p:spPr>
          <a:xfrm>
            <a:off x="400050" y="2857500"/>
            <a:ext cx="4171950" cy="1409700"/>
          </a:xfrm>
          <a:prstGeom prst="rect">
            <a:avLst/>
          </a:prstGeom>
        </p:spPr>
      </p:pic>
      <p:sp>
        <p:nvSpPr>
          <p:cNvPr id="13" name="Text 7"/>
          <p:cNvSpPr/>
          <p:nvPr>
            <p:custDataLst>
              <p:tags r:id="rId12"/>
            </p:custDataLst>
          </p:nvPr>
        </p:nvSpPr>
        <p:spPr>
          <a:xfrm>
            <a:off x="600075" y="3064669"/>
            <a:ext cx="2571750" cy="252413"/>
          </a:xfrm>
          <a:prstGeom prst="rect">
            <a:avLst/>
          </a:prstGeom>
          <a:noFill/>
        </p:spPr>
        <p:txBody>
          <a:bodyPr vert="horz" wrap="square" lIns="0" tIns="0" rIns="0" bIns="0" rtlCol="0" anchor="ctr"/>
          <a:lstStyle/>
          <a:p>
            <a:pPr marL="0" indent="0" algn="r">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成就体系与积分机制</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4" name="Text 8"/>
          <p:cNvSpPr/>
          <p:nvPr>
            <p:custDataLst>
              <p:tags r:id="rId13"/>
            </p:custDataLst>
          </p:nvPr>
        </p:nvSpPr>
        <p:spPr>
          <a:xfrm>
            <a:off x="600075" y="3355181"/>
            <a:ext cx="2571750" cy="666750"/>
          </a:xfrm>
          <a:prstGeom prst="rect">
            <a:avLst/>
          </a:prstGeom>
          <a:noFill/>
        </p:spPr>
        <p:txBody>
          <a:bodyPr vert="horz" wrap="square" lIns="0" tIns="0" rIns="0" bIns="0" rtlCol="0" anchor="ctr"/>
          <a:lstStyle/>
          <a:p>
            <a:pPr marL="0" indent="0" algn="r">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设立"情绪管理大师"等勋章，通过完成AI训练、情商测验积累积分，兑换奖励，增强用户成就感。</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5" name="Image 4" descr="preencoded.png"/>
          <p:cNvPicPr>
            <a:picLocks noChangeAspect="1"/>
          </p:cNvPicPr>
          <p:nvPr>
            <p:custDataLst>
              <p:tags r:id="rId14"/>
            </p:custDataLst>
          </p:nvPr>
        </p:nvPicPr>
        <p:blipFill>
          <a:blip r:embed="rId15"/>
          <a:srcRect/>
          <a:stretch>
            <a:fillRect/>
          </a:stretch>
        </p:blipFill>
        <p:spPr>
          <a:xfrm>
            <a:off x="4572000" y="2857500"/>
            <a:ext cx="4171950" cy="1409700"/>
          </a:xfrm>
          <a:prstGeom prst="rect">
            <a:avLst/>
          </a:prstGeom>
        </p:spPr>
      </p:pic>
      <p:sp>
        <p:nvSpPr>
          <p:cNvPr id="16" name="Text 9"/>
          <p:cNvSpPr/>
          <p:nvPr>
            <p:custDataLst>
              <p:tags r:id="rId16"/>
            </p:custDataLst>
          </p:nvPr>
        </p:nvSpPr>
        <p:spPr>
          <a:xfrm>
            <a:off x="5972175" y="3064669"/>
            <a:ext cx="2571750" cy="252413"/>
          </a:xfrm>
          <a:prstGeom prst="rect">
            <a:avLst/>
          </a:prstGeom>
          <a:noFill/>
        </p:spPr>
        <p:txBody>
          <a:bodyPr vert="horz" wrap="square" lIns="0" tIns="0" rIns="0" bIns="0" rtlCol="0" anchor="ctr"/>
          <a:lstStyle/>
          <a:p>
            <a:pPr marL="0" indent="0">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个人情商档案与报告</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7" name="Text 10"/>
          <p:cNvSpPr/>
          <p:nvPr>
            <p:custDataLst>
              <p:tags r:id="rId17"/>
            </p:custDataLst>
          </p:nvPr>
        </p:nvSpPr>
        <p:spPr>
          <a:xfrm>
            <a:off x="5972175" y="3355181"/>
            <a:ext cx="2571750" cy="66675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记录用户交互数据，形成个人成长曲线、情绪变化图，提供改进建议，构建个性化情商提升路径。</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1" name="图片 14"/>
          <p:cNvPicPr>
            <a:picLocks noChangeAspect="1"/>
          </p:cNvPicPr>
          <p:nvPr/>
        </p:nvPicPr>
        <p:blipFill>
          <a:blip r:embed="rId1"/>
          <a:stretch>
            <a:fillRect/>
          </a:stretch>
        </p:blipFill>
        <p:spPr>
          <a:xfrm>
            <a:off x="1459230" y="0"/>
            <a:ext cx="1677670" cy="5143500"/>
          </a:xfrm>
          <a:prstGeom prst="rect">
            <a:avLst/>
          </a:prstGeom>
          <a:noFill/>
          <a:ln>
            <a:noFill/>
          </a:ln>
        </p:spPr>
      </p:pic>
      <p:pic>
        <p:nvPicPr>
          <p:cNvPr id="22" name="图片 15"/>
          <p:cNvPicPr>
            <a:picLocks noChangeAspect="1"/>
          </p:cNvPicPr>
          <p:nvPr/>
        </p:nvPicPr>
        <p:blipFill>
          <a:blip r:embed="rId2"/>
          <a:stretch>
            <a:fillRect/>
          </a:stretch>
        </p:blipFill>
        <p:spPr>
          <a:xfrm>
            <a:off x="3772535" y="0"/>
            <a:ext cx="1604010" cy="5143500"/>
          </a:xfrm>
          <a:prstGeom prst="rect">
            <a:avLst/>
          </a:prstGeom>
          <a:noFill/>
          <a:ln>
            <a:noFill/>
          </a:ln>
        </p:spPr>
      </p:pic>
      <p:pic>
        <p:nvPicPr>
          <p:cNvPr id="23" name="图片 16"/>
          <p:cNvPicPr>
            <a:picLocks noChangeAspect="1"/>
          </p:cNvPicPr>
          <p:nvPr/>
        </p:nvPicPr>
        <p:blipFill>
          <a:blip r:embed="rId3"/>
          <a:stretch>
            <a:fillRect/>
          </a:stretch>
        </p:blipFill>
        <p:spPr>
          <a:xfrm>
            <a:off x="6019800" y="0"/>
            <a:ext cx="1618615"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FFFFFF"/>
          </a:solidFill>
        </p:spPr>
      </p:sp>
      <p:sp>
        <p:nvSpPr>
          <p:cNvPr id="7" name="Text 4"/>
          <p:cNvSpPr/>
          <p:nvPr>
            <p:custDataLst>
              <p:tags r:id="rId1"/>
            </p:custDataLst>
          </p:nvPr>
        </p:nvSpPr>
        <p:spPr>
          <a:xfrm>
            <a:off x="3990975" y="1019016"/>
            <a:ext cx="4644000" cy="576000"/>
          </a:xfrm>
          <a:prstGeom prst="rect">
            <a:avLst/>
          </a:prstGeom>
          <a:noFill/>
        </p:spPr>
        <p:txBody>
          <a:bodyPr vert="horz" wrap="square" lIns="0" tIns="0" rIns="0" bIns="0" rtlCol="0" anchor="ctr"/>
          <a:lstStyle/>
          <a:p>
            <a:pPr marL="0" indent="0" algn="l">
              <a:lnSpc>
                <a:spcPts val="1650"/>
              </a:lnSpc>
              <a:buNone/>
            </a:pPr>
            <a:r>
              <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项目背景与理论依据</a:t>
            </a:r>
            <a:endPar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8" name="Text 5"/>
          <p:cNvSpPr/>
          <p:nvPr/>
        </p:nvSpPr>
        <p:spPr>
          <a:xfrm>
            <a:off x="3990975" y="130730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pic>
        <p:nvPicPr>
          <p:cNvPr id="3" name="Image 0" descr="preencoded.png"/>
          <p:cNvPicPr>
            <a:picLocks noChangeAspect="1"/>
          </p:cNvPicPr>
          <p:nvPr/>
        </p:nvPicPr>
        <p:blipFill>
          <a:blip r:embed="rId2"/>
          <a:srcRect/>
          <a:stretch>
            <a:fillRect/>
          </a:stretch>
        </p:blipFill>
        <p:spPr>
          <a:xfrm>
            <a:off x="0" y="0"/>
            <a:ext cx="2952750" cy="5143500"/>
          </a:xfrm>
          <a:prstGeom prst="rect">
            <a:avLst/>
          </a:prstGeom>
        </p:spPr>
      </p:pic>
      <p:sp>
        <p:nvSpPr>
          <p:cNvPr id="10" name="Text 7"/>
          <p:cNvSpPr/>
          <p:nvPr>
            <p:custDataLst>
              <p:tags r:id="rId3"/>
            </p:custDataLst>
          </p:nvPr>
        </p:nvSpPr>
        <p:spPr>
          <a:xfrm>
            <a:off x="3990975" y="1688306"/>
            <a:ext cx="4644000" cy="576000"/>
          </a:xfrm>
          <a:prstGeom prst="rect">
            <a:avLst/>
          </a:prstGeom>
          <a:noFill/>
        </p:spPr>
        <p:txBody>
          <a:bodyPr vert="horz" wrap="square" lIns="0" tIns="0" rIns="0" bIns="0" rtlCol="0" anchor="ctr"/>
          <a:lstStyle/>
          <a:p>
            <a:pPr marL="0" indent="0" algn="l">
              <a:lnSpc>
                <a:spcPts val="1650"/>
              </a:lnSpc>
              <a:buNone/>
            </a:pPr>
            <a:r>
              <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项目研究内容</a:t>
            </a:r>
            <a:endPar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1" name="Text 8"/>
          <p:cNvSpPr/>
          <p:nvPr/>
        </p:nvSpPr>
        <p:spPr>
          <a:xfrm>
            <a:off x="3990975" y="193595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sp>
        <p:nvSpPr>
          <p:cNvPr id="4" name="Text 1"/>
          <p:cNvSpPr/>
          <p:nvPr/>
        </p:nvSpPr>
        <p:spPr>
          <a:xfrm>
            <a:off x="571500" y="3433763"/>
            <a:ext cx="1857375" cy="666750"/>
          </a:xfrm>
          <a:prstGeom prst="rect">
            <a:avLst/>
          </a:prstGeom>
          <a:noFill/>
        </p:spPr>
        <p:txBody>
          <a:bodyPr vert="horz" wrap="square" lIns="0" tIns="0" rIns="0" bIns="0" rtlCol="0" anchor="ctr"/>
          <a:lstStyle/>
          <a:p>
            <a:pPr marL="0" indent="0" algn="l">
              <a:lnSpc>
                <a:spcPts val="5250"/>
              </a:lnSpc>
              <a:buNone/>
            </a:pPr>
            <a:r>
              <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content</a:t>
            </a:r>
            <a:endParaRPr lang="en-US" sz="3750" dirty="0"/>
          </a:p>
        </p:txBody>
      </p:sp>
      <p:sp>
        <p:nvSpPr>
          <p:cNvPr id="13" name="Text 10"/>
          <p:cNvSpPr/>
          <p:nvPr>
            <p:custDataLst>
              <p:tags r:id="rId4"/>
            </p:custDataLst>
          </p:nvPr>
        </p:nvSpPr>
        <p:spPr>
          <a:xfrm>
            <a:off x="3990975" y="2316956"/>
            <a:ext cx="4644000" cy="576000"/>
          </a:xfrm>
          <a:prstGeom prst="rect">
            <a:avLst/>
          </a:prstGeom>
          <a:noFill/>
        </p:spPr>
        <p:txBody>
          <a:bodyPr vert="horz" wrap="square" lIns="0" tIns="0" rIns="0" bIns="0" rtlCol="0" anchor="ctr"/>
          <a:lstStyle/>
          <a:p>
            <a:pPr marL="0" indent="0" algn="l">
              <a:lnSpc>
                <a:spcPts val="1650"/>
              </a:lnSpc>
              <a:buNone/>
            </a:pPr>
            <a:r>
              <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项目特色与创新点</a:t>
            </a:r>
            <a:endPar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4" name="Text 11"/>
          <p:cNvSpPr/>
          <p:nvPr/>
        </p:nvSpPr>
        <p:spPr>
          <a:xfrm>
            <a:off x="3990975" y="256460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sp>
        <p:nvSpPr>
          <p:cNvPr id="5" name="Text 2"/>
          <p:cNvSpPr/>
          <p:nvPr/>
        </p:nvSpPr>
        <p:spPr>
          <a:xfrm>
            <a:off x="571500" y="4176713"/>
            <a:ext cx="1809750" cy="400050"/>
          </a:xfrm>
          <a:prstGeom prst="rect">
            <a:avLst/>
          </a:prstGeom>
          <a:noFill/>
        </p:spPr>
        <p:txBody>
          <a:bodyPr vert="horz" wrap="square" lIns="0" tIns="0" rIns="0" bIns="0" rtlCol="0" anchor="ctr"/>
          <a:lstStyle/>
          <a:p>
            <a:pPr marL="0" indent="0" algn="l">
              <a:lnSpc>
                <a:spcPts val="3150"/>
              </a:lnSpc>
              <a:buNone/>
            </a:pPr>
            <a:r>
              <a:rPr lang="en-US" sz="225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目录</a:t>
            </a:r>
            <a:endParaRPr lang="en-US" sz="2250" dirty="0"/>
          </a:p>
        </p:txBody>
      </p:sp>
      <p:sp>
        <p:nvSpPr>
          <p:cNvPr id="16" name="Text 13"/>
          <p:cNvSpPr/>
          <p:nvPr>
            <p:custDataLst>
              <p:tags r:id="rId5"/>
            </p:custDataLst>
          </p:nvPr>
        </p:nvSpPr>
        <p:spPr>
          <a:xfrm>
            <a:off x="3990975" y="2945606"/>
            <a:ext cx="4644000" cy="576000"/>
          </a:xfrm>
          <a:prstGeom prst="rect">
            <a:avLst/>
          </a:prstGeom>
          <a:noFill/>
        </p:spPr>
        <p:txBody>
          <a:bodyPr vert="horz" wrap="square" lIns="0" tIns="0" rIns="0" bIns="0" rtlCol="0" anchor="ctr"/>
          <a:lstStyle/>
          <a:p>
            <a:pPr marL="0" indent="0" algn="l">
              <a:lnSpc>
                <a:spcPts val="1650"/>
              </a:lnSpc>
              <a:buNone/>
            </a:pPr>
            <a:r>
              <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研究进度与预期成果</a:t>
            </a:r>
            <a:endPar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7" name="Text 14"/>
          <p:cNvSpPr/>
          <p:nvPr/>
        </p:nvSpPr>
        <p:spPr>
          <a:xfrm>
            <a:off x="3990975" y="319325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sp>
        <p:nvSpPr>
          <p:cNvPr id="19" name="Text 16"/>
          <p:cNvSpPr/>
          <p:nvPr>
            <p:custDataLst>
              <p:tags r:id="rId6"/>
            </p:custDataLst>
          </p:nvPr>
        </p:nvSpPr>
        <p:spPr>
          <a:xfrm>
            <a:off x="3990975" y="3574256"/>
            <a:ext cx="4644000" cy="576000"/>
          </a:xfrm>
          <a:prstGeom prst="rect">
            <a:avLst/>
          </a:prstGeom>
          <a:noFill/>
        </p:spPr>
        <p:txBody>
          <a:bodyPr vert="horz" wrap="square" lIns="0" tIns="0" rIns="0" bIns="0" rtlCol="0" anchor="ctr"/>
          <a:lstStyle/>
          <a:p>
            <a:pPr marL="0" indent="0" algn="l">
              <a:lnSpc>
                <a:spcPts val="1650"/>
              </a:lnSpc>
              <a:buNone/>
            </a:pPr>
            <a:r>
              <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总结与展望</a:t>
            </a:r>
            <a:endParaRPr lang="en-US" sz="24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20" name="Text 17"/>
          <p:cNvSpPr/>
          <p:nvPr/>
        </p:nvSpPr>
        <p:spPr>
          <a:xfrm>
            <a:off x="3990975" y="382190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sp>
        <p:nvSpPr>
          <p:cNvPr id="6" name="Text 3"/>
          <p:cNvSpPr/>
          <p:nvPr>
            <p:custDataLst>
              <p:tags r:id="rId7"/>
            </p:custDataLst>
          </p:nvPr>
        </p:nvSpPr>
        <p:spPr>
          <a:xfrm>
            <a:off x="3524250" y="988219"/>
            <a:ext cx="352425" cy="324000"/>
          </a:xfrm>
          <a:prstGeom prst="rect">
            <a:avLst/>
          </a:prstGeom>
          <a:noFill/>
        </p:spPr>
        <p:txBody>
          <a:bodyPr vert="horz" wrap="square" lIns="0" tIns="0" rIns="0" bIns="0" rtlCol="0" anchor="ctr"/>
          <a:lstStyle/>
          <a:p>
            <a:pPr marL="0" indent="0" algn="l">
              <a:lnSpc>
                <a:spcPts val="3040"/>
              </a:lnSpc>
              <a:buNone/>
            </a:pPr>
            <a:r>
              <a:rPr lang="en-US" sz="1875"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875" dirty="0"/>
          </a:p>
        </p:txBody>
      </p:sp>
      <p:sp>
        <p:nvSpPr>
          <p:cNvPr id="9" name="Text 6"/>
          <p:cNvSpPr/>
          <p:nvPr>
            <p:custDataLst>
              <p:tags r:id="rId8"/>
            </p:custDataLst>
          </p:nvPr>
        </p:nvSpPr>
        <p:spPr>
          <a:xfrm>
            <a:off x="3524250" y="1616869"/>
            <a:ext cx="352425" cy="324000"/>
          </a:xfrm>
          <a:prstGeom prst="rect">
            <a:avLst/>
          </a:prstGeom>
          <a:noFill/>
        </p:spPr>
        <p:txBody>
          <a:bodyPr vert="horz" wrap="square" lIns="0" tIns="0" rIns="0" bIns="0" rtlCol="0" anchor="ctr"/>
          <a:lstStyle/>
          <a:p>
            <a:pPr marL="0" indent="0" algn="l">
              <a:lnSpc>
                <a:spcPts val="3040"/>
              </a:lnSpc>
              <a:buNone/>
            </a:pPr>
            <a:r>
              <a:rPr lang="en-US" sz="1875"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875" dirty="0"/>
          </a:p>
        </p:txBody>
      </p:sp>
      <p:sp>
        <p:nvSpPr>
          <p:cNvPr id="12" name="Text 9"/>
          <p:cNvSpPr/>
          <p:nvPr>
            <p:custDataLst>
              <p:tags r:id="rId9"/>
            </p:custDataLst>
          </p:nvPr>
        </p:nvSpPr>
        <p:spPr>
          <a:xfrm>
            <a:off x="3524250" y="2245519"/>
            <a:ext cx="352425" cy="324000"/>
          </a:xfrm>
          <a:prstGeom prst="rect">
            <a:avLst/>
          </a:prstGeom>
          <a:noFill/>
        </p:spPr>
        <p:txBody>
          <a:bodyPr vert="horz" wrap="square" lIns="0" tIns="0" rIns="0" bIns="0" rtlCol="0" anchor="ctr"/>
          <a:lstStyle/>
          <a:p>
            <a:pPr marL="0" indent="0" algn="l">
              <a:lnSpc>
                <a:spcPts val="3040"/>
              </a:lnSpc>
              <a:buNone/>
            </a:pPr>
            <a:r>
              <a:rPr lang="en-US" sz="1875"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875" dirty="0"/>
          </a:p>
        </p:txBody>
      </p:sp>
      <p:sp>
        <p:nvSpPr>
          <p:cNvPr id="15" name="Text 12"/>
          <p:cNvSpPr/>
          <p:nvPr>
            <p:custDataLst>
              <p:tags r:id="rId10"/>
            </p:custDataLst>
          </p:nvPr>
        </p:nvSpPr>
        <p:spPr>
          <a:xfrm>
            <a:off x="3524250" y="2874169"/>
            <a:ext cx="352425" cy="324000"/>
          </a:xfrm>
          <a:prstGeom prst="rect">
            <a:avLst/>
          </a:prstGeom>
          <a:noFill/>
        </p:spPr>
        <p:txBody>
          <a:bodyPr vert="horz" wrap="square" lIns="0" tIns="0" rIns="0" bIns="0" rtlCol="0" anchor="ctr"/>
          <a:lstStyle/>
          <a:p>
            <a:pPr marL="0" indent="0" algn="l">
              <a:lnSpc>
                <a:spcPts val="3040"/>
              </a:lnSpc>
              <a:buNone/>
            </a:pPr>
            <a:r>
              <a:rPr lang="en-US" sz="1875"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04</a:t>
            </a:r>
            <a:endParaRPr lang="en-US" sz="1875" dirty="0"/>
          </a:p>
        </p:txBody>
      </p:sp>
      <p:sp>
        <p:nvSpPr>
          <p:cNvPr id="18" name="Text 15"/>
          <p:cNvSpPr/>
          <p:nvPr>
            <p:custDataLst>
              <p:tags r:id="rId11"/>
            </p:custDataLst>
          </p:nvPr>
        </p:nvSpPr>
        <p:spPr>
          <a:xfrm>
            <a:off x="3524250" y="3502819"/>
            <a:ext cx="352425" cy="324000"/>
          </a:xfrm>
          <a:prstGeom prst="rect">
            <a:avLst/>
          </a:prstGeom>
          <a:noFill/>
        </p:spPr>
        <p:txBody>
          <a:bodyPr vert="horz" wrap="square" lIns="0" tIns="0" rIns="0" bIns="0" rtlCol="0" anchor="ctr"/>
          <a:lstStyle/>
          <a:p>
            <a:pPr marL="0" indent="0" algn="l">
              <a:lnSpc>
                <a:spcPts val="3040"/>
              </a:lnSpc>
              <a:buNone/>
            </a:pPr>
            <a:r>
              <a:rPr lang="en-US" sz="1875"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05</a:t>
            </a:r>
            <a:endParaRPr lang="en-US" sz="1875"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3" name="Text 0"/>
          <p:cNvSpPr/>
          <p:nvPr/>
        </p:nvSpPr>
        <p:spPr>
          <a:xfrm>
            <a:off x="571500" y="3314700"/>
            <a:ext cx="4762500" cy="666750"/>
          </a:xfrm>
          <a:prstGeom prst="rect">
            <a:avLst/>
          </a:prstGeom>
          <a:noFill/>
        </p:spPr>
        <p:txBody>
          <a:bodyPr vert="horz" wrap="square" lIns="0" tIns="0" rIns="0" bIns="0" rtlCol="0" anchor="ctr"/>
          <a:lstStyle/>
          <a:p>
            <a:pPr marL="0" indent="0" algn="l">
              <a:lnSpc>
                <a:spcPts val="5250"/>
              </a:lnSpc>
              <a:buNone/>
            </a:pPr>
            <a:r>
              <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研究进度与预期成果</a:t>
            </a:r>
            <a:endParaRPr lang="en-US" sz="3750" dirty="0"/>
          </a:p>
        </p:txBody>
      </p:sp>
      <p:sp>
        <p:nvSpPr>
          <p:cNvPr id="4" name="Shape 1"/>
          <p:cNvSpPr/>
          <p:nvPr/>
        </p:nvSpPr>
        <p:spPr>
          <a:xfrm>
            <a:off x="571500" y="4157662"/>
            <a:ext cx="4762500" cy="14288"/>
          </a:xfrm>
          <a:prstGeom prst="rect">
            <a:avLst/>
          </a:prstGeom>
          <a:solidFill>
            <a:srgbClr val="333333">
              <a:alpha val="30000"/>
            </a:srgbClr>
          </a:solidFill>
        </p:spPr>
      </p:sp>
      <p:sp>
        <p:nvSpPr>
          <p:cNvPr id="5" name="Text 2"/>
          <p:cNvSpPr/>
          <p:nvPr/>
        </p:nvSpPr>
        <p:spPr>
          <a:xfrm>
            <a:off x="571500" y="4362450"/>
            <a:ext cx="4762500" cy="209550"/>
          </a:xfrm>
          <a:prstGeom prst="rect">
            <a:avLst/>
          </a:prstGeom>
          <a:noFill/>
        </p:spPr>
        <p:txBody>
          <a:bodyPr vert="horz" wrap="square" lIns="0" tIns="0" rIns="0" bIns="0" rtlCol="0" anchor="ctr"/>
          <a:lstStyle/>
          <a:p>
            <a:pPr marL="0" indent="0" algn="l">
              <a:lnSpc>
                <a:spcPts val="1650"/>
              </a:lnSpc>
              <a:buNone/>
            </a:pPr>
            <a:endParaRPr lang="en-US" sz="1050" dirty="0"/>
          </a:p>
        </p:txBody>
      </p:sp>
      <p:sp>
        <p:nvSpPr>
          <p:cNvPr id="6" name="Text 3"/>
          <p:cNvSpPr/>
          <p:nvPr/>
        </p:nvSpPr>
        <p:spPr>
          <a:xfrm>
            <a:off x="5419725" y="3009900"/>
            <a:ext cx="3729038" cy="2857500"/>
          </a:xfrm>
          <a:prstGeom prst="rect">
            <a:avLst/>
          </a:prstGeom>
          <a:noFill/>
        </p:spPr>
        <p:txBody>
          <a:bodyPr vert="horz" wrap="square" lIns="0" tIns="0" rIns="0" bIns="0" rtlCol="0" anchor="ctr"/>
          <a:lstStyle/>
          <a:p>
            <a:pPr marL="0" indent="0" algn="ctr">
              <a:lnSpc>
                <a:spcPts val="22500"/>
              </a:lnSpc>
              <a:buNone/>
            </a:pPr>
            <a:r>
              <a:rPr lang="en-US" sz="225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04</a:t>
            </a:r>
            <a:endParaRPr lang="en-US" sz="225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t="3571" b="3571"/>
          <a:stretch>
            <a:fillRect/>
          </a:stretch>
        </p:blipFill>
        <p:spPr>
          <a:xfrm>
            <a:off x="0" y="0"/>
            <a:ext cx="9144000" cy="1238250"/>
          </a:xfrm>
          <a:prstGeom prst="rect">
            <a:avLst/>
          </a:prstGeom>
        </p:spPr>
      </p:pic>
      <p:sp>
        <p:nvSpPr>
          <p:cNvPr id="3" name="Text 0"/>
          <p:cNvSpPr/>
          <p:nvPr/>
        </p:nvSpPr>
        <p:spPr>
          <a:xfrm>
            <a:off x="571500" y="285750"/>
            <a:ext cx="80010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项目开发进度安排</a:t>
            </a:r>
            <a:endParaRPr lang="en-US" sz="2250" dirty="0"/>
          </a:p>
        </p:txBody>
      </p:sp>
      <p:sp>
        <p:nvSpPr>
          <p:cNvPr id="4" name="Text 1"/>
          <p:cNvSpPr/>
          <p:nvPr/>
        </p:nvSpPr>
        <p:spPr>
          <a:xfrm>
            <a:off x="571500" y="742950"/>
            <a:ext cx="8001000" cy="209550"/>
          </a:xfrm>
          <a:prstGeom prst="rect">
            <a:avLst/>
          </a:prstGeom>
          <a:noFill/>
        </p:spPr>
        <p:txBody>
          <a:bodyPr vert="horz" wrap="square" lIns="0" tIns="0" rIns="0" bIns="0" rtlCol="0" anchor="ctr"/>
          <a:lstStyle/>
          <a:p>
            <a:pPr marL="0" indent="0" algn="l">
              <a:lnSpc>
                <a:spcPts val="1650"/>
              </a:lnSpc>
              <a:buNone/>
            </a:pPr>
            <a:endParaRPr lang="en-US" sz="1200" dirty="0"/>
          </a:p>
        </p:txBody>
      </p:sp>
      <p:sp>
        <p:nvSpPr>
          <p:cNvPr id="5" name="Text 2"/>
          <p:cNvSpPr/>
          <p:nvPr>
            <p:custDataLst>
              <p:tags r:id="rId2"/>
            </p:custDataLst>
          </p:nvPr>
        </p:nvSpPr>
        <p:spPr>
          <a:xfrm>
            <a:off x="571500" y="1638300"/>
            <a:ext cx="1714500" cy="209550"/>
          </a:xfrm>
          <a:prstGeom prst="rect">
            <a:avLst/>
          </a:prstGeom>
          <a:noFill/>
        </p:spPr>
        <p:txBody>
          <a:bodyPr vert="horz" wrap="square" lIns="0" tIns="0" rIns="0" bIns="0" rtlCol="0" anchor="ctr"/>
          <a:lstStyle/>
          <a:p>
            <a:pPr marL="0" indent="0" algn="l">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前期准备</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6" name="Text 3"/>
          <p:cNvSpPr/>
          <p:nvPr>
            <p:custDataLst>
              <p:tags r:id="rId3"/>
            </p:custDataLst>
          </p:nvPr>
        </p:nvSpPr>
        <p:spPr>
          <a:xfrm>
            <a:off x="571500" y="2247900"/>
            <a:ext cx="1714500" cy="83820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2025.3-2025.4，完成项目调研与设计，确立总体框架，撰写相关文档，设计UI与原型。</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7" name="Text 4"/>
          <p:cNvSpPr/>
          <p:nvPr>
            <p:custDataLst>
              <p:tags r:id="rId4"/>
            </p:custDataLst>
          </p:nvPr>
        </p:nvSpPr>
        <p:spPr>
          <a:xfrm>
            <a:off x="2667000" y="1638300"/>
            <a:ext cx="1714500" cy="209550"/>
          </a:xfrm>
          <a:prstGeom prst="rect">
            <a:avLst/>
          </a:prstGeom>
          <a:noFill/>
        </p:spPr>
        <p:txBody>
          <a:bodyPr vert="horz" wrap="square" lIns="0" tIns="0" rIns="0" bIns="0" rtlCol="0" anchor="ctr"/>
          <a:lstStyle/>
          <a:p>
            <a:pPr marL="0" indent="0" algn="l">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一期开发</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8" name="Text 5"/>
          <p:cNvSpPr/>
          <p:nvPr>
            <p:custDataLst>
              <p:tags r:id="rId5"/>
            </p:custDataLst>
          </p:nvPr>
        </p:nvSpPr>
        <p:spPr>
          <a:xfrm>
            <a:off x="2667000" y="2247900"/>
            <a:ext cx="1714500" cy="83820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2025.5-2025.6，搭建基础功能架构，实现核心模块可用版本，收集训练数据，设计AI模型训练模板。</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9" name="Text 6"/>
          <p:cNvSpPr/>
          <p:nvPr>
            <p:custDataLst>
              <p:tags r:id="rId6"/>
            </p:custDataLst>
          </p:nvPr>
        </p:nvSpPr>
        <p:spPr>
          <a:xfrm>
            <a:off x="4762500" y="1638300"/>
            <a:ext cx="1714500" cy="209550"/>
          </a:xfrm>
          <a:prstGeom prst="rect">
            <a:avLst/>
          </a:prstGeom>
          <a:noFill/>
        </p:spPr>
        <p:txBody>
          <a:bodyPr vert="horz" wrap="square" lIns="0" tIns="0" rIns="0" bIns="0" rtlCol="0" anchor="ctr"/>
          <a:lstStyle/>
          <a:p>
            <a:pPr marL="0" indent="0" algn="l">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二期开发</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0" name="Text 7"/>
          <p:cNvSpPr/>
          <p:nvPr>
            <p:custDataLst>
              <p:tags r:id="rId7"/>
            </p:custDataLst>
          </p:nvPr>
        </p:nvSpPr>
        <p:spPr>
          <a:xfrm>
            <a:off x="4762500" y="2247900"/>
            <a:ext cx="1714500" cy="83820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2025.7-2025.8，深化AI功能，实现核心模块，完成模型训练与数据初始化，引入LoRA微调技术优化模型。</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1" name="Text 8"/>
          <p:cNvSpPr/>
          <p:nvPr>
            <p:custDataLst>
              <p:tags r:id="rId8"/>
            </p:custDataLst>
          </p:nvPr>
        </p:nvSpPr>
        <p:spPr>
          <a:xfrm>
            <a:off x="6858000" y="1638300"/>
            <a:ext cx="1714500" cy="209550"/>
          </a:xfrm>
          <a:prstGeom prst="rect">
            <a:avLst/>
          </a:prstGeom>
          <a:noFill/>
        </p:spPr>
        <p:txBody>
          <a:bodyPr vert="horz" wrap="square" lIns="0" tIns="0" rIns="0" bIns="0" rtlCol="0" anchor="ctr"/>
          <a:lstStyle/>
          <a:p>
            <a:pPr marL="0" indent="0" algn="l">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测试与优化</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2" name="Text 9"/>
          <p:cNvSpPr/>
          <p:nvPr>
            <p:custDataLst>
              <p:tags r:id="rId9"/>
            </p:custDataLst>
          </p:nvPr>
        </p:nvSpPr>
        <p:spPr>
          <a:xfrm>
            <a:off x="6858000" y="2247900"/>
            <a:ext cx="1714500" cy="83820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2025.9-2025.10，进行功能测试、数据安全性测试，上线试用版，收集反馈，进行性能与安全优化。</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t="3571" b="3571"/>
          <a:stretch>
            <a:fillRect/>
          </a:stretch>
        </p:blipFill>
        <p:spPr>
          <a:xfrm>
            <a:off x="0" y="0"/>
            <a:ext cx="9144000" cy="1238250"/>
          </a:xfrm>
          <a:prstGeom prst="rect">
            <a:avLst/>
          </a:prstGeom>
        </p:spPr>
      </p:pic>
      <p:sp>
        <p:nvSpPr>
          <p:cNvPr id="3" name="Text 0"/>
          <p:cNvSpPr/>
          <p:nvPr/>
        </p:nvSpPr>
        <p:spPr>
          <a:xfrm>
            <a:off x="571500" y="285750"/>
            <a:ext cx="80010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核心成果与知识产权</a:t>
            </a:r>
            <a:endParaRPr lang="en-US" sz="2250" dirty="0"/>
          </a:p>
        </p:txBody>
      </p:sp>
      <p:sp>
        <p:nvSpPr>
          <p:cNvPr id="4" name="Text 1"/>
          <p:cNvSpPr/>
          <p:nvPr/>
        </p:nvSpPr>
        <p:spPr>
          <a:xfrm>
            <a:off x="571500" y="742950"/>
            <a:ext cx="8001000" cy="209550"/>
          </a:xfrm>
          <a:prstGeom prst="rect">
            <a:avLst/>
          </a:prstGeom>
          <a:noFill/>
        </p:spPr>
        <p:txBody>
          <a:bodyPr vert="horz" wrap="square" lIns="0" tIns="0" rIns="0" bIns="0" rtlCol="0" anchor="ctr"/>
          <a:lstStyle/>
          <a:p>
            <a:pPr marL="0" indent="0" algn="l">
              <a:lnSpc>
                <a:spcPts val="1650"/>
              </a:lnSpc>
              <a:buNone/>
            </a:pPr>
            <a:endParaRPr lang="en-US" sz="1200" dirty="0"/>
          </a:p>
        </p:txBody>
      </p:sp>
      <p:sp>
        <p:nvSpPr>
          <p:cNvPr id="5" name="Text 2"/>
          <p:cNvSpPr/>
          <p:nvPr>
            <p:custDataLst>
              <p:tags r:id="rId2"/>
            </p:custDataLst>
          </p:nvPr>
        </p:nvSpPr>
        <p:spPr>
          <a:xfrm>
            <a:off x="781050" y="2000250"/>
            <a:ext cx="2413000" cy="214312"/>
          </a:xfrm>
          <a:prstGeom prst="rect">
            <a:avLst/>
          </a:prstGeom>
          <a:noFill/>
        </p:spPr>
        <p:txBody>
          <a:bodyPr vert="horz" wrap="square" lIns="0" tIns="0" rIns="0" bIns="0" rtlCol="0" anchor="ctr"/>
          <a:lstStyle/>
          <a:p>
            <a:pPr marL="0" indent="0" algn="l">
              <a:lnSpc>
                <a:spcPts val="1650"/>
              </a:lnSpc>
              <a:buNone/>
            </a:pPr>
            <a:r>
              <a:rPr lang="en-US" sz="16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6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6" name="Text 3"/>
          <p:cNvSpPr/>
          <p:nvPr>
            <p:custDataLst>
              <p:tags r:id="rId3"/>
            </p:custDataLst>
          </p:nvPr>
        </p:nvSpPr>
        <p:spPr>
          <a:xfrm>
            <a:off x="781050" y="2328863"/>
            <a:ext cx="2413000" cy="209550"/>
          </a:xfrm>
          <a:prstGeom prst="rect">
            <a:avLst/>
          </a:prstGeom>
          <a:noFill/>
        </p:spPr>
        <p:txBody>
          <a:bodyPr vert="horz" wrap="square" lIns="0" tIns="0" rIns="0" bIns="0" rtlCol="0" anchor="ctr"/>
          <a:lstStyle/>
          <a:p>
            <a:pPr marL="0" indent="0" algn="l">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软件开发成果</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7" name="Text 4"/>
          <p:cNvSpPr/>
          <p:nvPr>
            <p:custDataLst>
              <p:tags r:id="rId4"/>
            </p:custDataLst>
          </p:nvPr>
        </p:nvSpPr>
        <p:spPr>
          <a:xfrm>
            <a:off x="781050" y="2576830"/>
            <a:ext cx="2413000" cy="156718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完成EQ_Master APP 1.0版，集成五大核心模块，实现多维度情商提升，用户情绪管理能力提升30%，社交技能提升25%。</a:t>
            </a:r>
            <a:b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br>
            <a:r>
              <a:rPr lang="zh-CN" alt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完成</a:t>
            </a:r>
            <a:r>
              <a:rPr lang="en-US" altLang="zh-CN"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a:t>
            </a:r>
            <a:r>
              <a:rPr lang="zh-CN" alt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每日分享</a:t>
            </a:r>
            <a:r>
              <a:rPr lang="en-US" altLang="zh-CN"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 </a:t>
            </a:r>
            <a:r>
              <a:rPr lang="zh-CN" alt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内容管理后台系统。</a:t>
            </a:r>
            <a:endParaRPr lang="zh-CN" alt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8" name="Text 5"/>
          <p:cNvSpPr/>
          <p:nvPr>
            <p:custDataLst>
              <p:tags r:id="rId5"/>
            </p:custDataLst>
          </p:nvPr>
        </p:nvSpPr>
        <p:spPr>
          <a:xfrm>
            <a:off x="4883150" y="2000250"/>
            <a:ext cx="2413000" cy="214312"/>
          </a:xfrm>
          <a:prstGeom prst="rect">
            <a:avLst/>
          </a:prstGeom>
          <a:noFill/>
        </p:spPr>
        <p:txBody>
          <a:bodyPr vert="horz" wrap="square" lIns="0" tIns="0" rIns="0" bIns="0" rtlCol="0" anchor="ctr"/>
          <a:lstStyle/>
          <a:p>
            <a:pPr marL="0" indent="0" algn="l">
              <a:lnSpc>
                <a:spcPts val="1650"/>
              </a:lnSpc>
              <a:buNone/>
            </a:pPr>
            <a:r>
              <a:rPr lang="en-US" sz="16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6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9" name="Text 6"/>
          <p:cNvSpPr/>
          <p:nvPr>
            <p:custDataLst>
              <p:tags r:id="rId6"/>
            </p:custDataLst>
          </p:nvPr>
        </p:nvSpPr>
        <p:spPr>
          <a:xfrm>
            <a:off x="4883150" y="2328863"/>
            <a:ext cx="2413000" cy="209550"/>
          </a:xfrm>
          <a:prstGeom prst="rect">
            <a:avLst/>
          </a:prstGeom>
          <a:noFill/>
        </p:spPr>
        <p:txBody>
          <a:bodyPr vert="horz" wrap="square" lIns="0" tIns="0" rIns="0" bIns="0" rtlCol="0" anchor="ctr"/>
          <a:lstStyle/>
          <a:p>
            <a:pPr marL="0" indent="0" algn="l">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知识产权保护</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0" name="Text 7"/>
          <p:cNvSpPr/>
          <p:nvPr>
            <p:custDataLst>
              <p:tags r:id="rId7"/>
            </p:custDataLst>
          </p:nvPr>
        </p:nvSpPr>
        <p:spPr>
          <a:xfrm>
            <a:off x="4883150" y="2576830"/>
            <a:ext cx="2413000" cy="1275715"/>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登记两项软件著作权，包括EQ_Master APP端与内容管理后台系统，确保原创权益。</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3" name="Text 0"/>
          <p:cNvSpPr/>
          <p:nvPr/>
        </p:nvSpPr>
        <p:spPr>
          <a:xfrm>
            <a:off x="571500" y="3314700"/>
            <a:ext cx="4762500" cy="666750"/>
          </a:xfrm>
          <a:prstGeom prst="rect">
            <a:avLst/>
          </a:prstGeom>
          <a:noFill/>
        </p:spPr>
        <p:txBody>
          <a:bodyPr vert="horz" wrap="square" lIns="0" tIns="0" rIns="0" bIns="0" rtlCol="0" anchor="ctr"/>
          <a:lstStyle/>
          <a:p>
            <a:pPr marL="0" indent="0" algn="l">
              <a:lnSpc>
                <a:spcPts val="5250"/>
              </a:lnSpc>
              <a:buNone/>
            </a:pPr>
            <a:r>
              <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总结与展望</a:t>
            </a:r>
            <a:endParaRPr lang="en-US" sz="3750" dirty="0"/>
          </a:p>
        </p:txBody>
      </p:sp>
      <p:sp>
        <p:nvSpPr>
          <p:cNvPr id="4" name="Shape 1"/>
          <p:cNvSpPr/>
          <p:nvPr/>
        </p:nvSpPr>
        <p:spPr>
          <a:xfrm>
            <a:off x="571500" y="4157662"/>
            <a:ext cx="4762500" cy="14288"/>
          </a:xfrm>
          <a:prstGeom prst="rect">
            <a:avLst/>
          </a:prstGeom>
          <a:solidFill>
            <a:srgbClr val="333333">
              <a:alpha val="30000"/>
            </a:srgbClr>
          </a:solidFill>
        </p:spPr>
      </p:sp>
      <p:sp>
        <p:nvSpPr>
          <p:cNvPr id="5" name="Text 2"/>
          <p:cNvSpPr/>
          <p:nvPr/>
        </p:nvSpPr>
        <p:spPr>
          <a:xfrm>
            <a:off x="571500" y="4362450"/>
            <a:ext cx="4762500" cy="209550"/>
          </a:xfrm>
          <a:prstGeom prst="rect">
            <a:avLst/>
          </a:prstGeom>
          <a:noFill/>
        </p:spPr>
        <p:txBody>
          <a:bodyPr vert="horz" wrap="square" lIns="0" tIns="0" rIns="0" bIns="0" rtlCol="0" anchor="ctr"/>
          <a:lstStyle/>
          <a:p>
            <a:pPr marL="0" indent="0" algn="l">
              <a:lnSpc>
                <a:spcPts val="1650"/>
              </a:lnSpc>
              <a:buNone/>
            </a:pPr>
            <a:endParaRPr lang="en-US" sz="1050" dirty="0"/>
          </a:p>
        </p:txBody>
      </p:sp>
      <p:sp>
        <p:nvSpPr>
          <p:cNvPr id="6" name="Text 3"/>
          <p:cNvSpPr/>
          <p:nvPr/>
        </p:nvSpPr>
        <p:spPr>
          <a:xfrm>
            <a:off x="5419725" y="3009900"/>
            <a:ext cx="3729038" cy="2857500"/>
          </a:xfrm>
          <a:prstGeom prst="rect">
            <a:avLst/>
          </a:prstGeom>
          <a:noFill/>
        </p:spPr>
        <p:txBody>
          <a:bodyPr vert="horz" wrap="square" lIns="0" tIns="0" rIns="0" bIns="0" rtlCol="0" anchor="ctr"/>
          <a:lstStyle/>
          <a:p>
            <a:pPr marL="0" indent="0" algn="ctr">
              <a:lnSpc>
                <a:spcPts val="22500"/>
              </a:lnSpc>
              <a:buNone/>
            </a:pPr>
            <a:r>
              <a:rPr lang="en-US" sz="225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05</a:t>
            </a:r>
            <a:endParaRPr lang="en-US" sz="225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FFFFFF"/>
          </a:solidFill>
        </p:spPr>
      </p:sp>
      <p:sp>
        <p:nvSpPr>
          <p:cNvPr id="7" name="Text 4"/>
          <p:cNvSpPr/>
          <p:nvPr>
            <p:custDataLst>
              <p:tags r:id="rId1"/>
            </p:custDataLst>
          </p:nvPr>
        </p:nvSpPr>
        <p:spPr>
          <a:xfrm>
            <a:off x="3990975" y="204470"/>
            <a:ext cx="4974590" cy="1418590"/>
          </a:xfrm>
          <a:prstGeom prst="rect">
            <a:avLst/>
          </a:prstGeom>
          <a:noFill/>
        </p:spPr>
        <p:txBody>
          <a:bodyPr vert="horz" wrap="square" lIns="0" tIns="0" rIns="0" bIns="0" rtlCol="0" anchor="ctr"/>
          <a:lstStyle/>
          <a:p>
            <a:pPr marL="0" indent="0" algn="l">
              <a:lnSpc>
                <a:spcPct val="120000"/>
              </a:lnSpc>
              <a:spcBef>
                <a:spcPts val="0"/>
              </a:spcBef>
              <a:spcAft>
                <a:spcPts val="0"/>
              </a:spcAft>
              <a:buNone/>
            </a:pPr>
            <a:r>
              <a:rPr lang="en-US" altLang="zh-CN"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EQ_Master</a:t>
            </a:r>
            <a:r>
              <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平台具有创新性的</a:t>
            </a:r>
            <a:r>
              <a:rPr lang="en-US" altLang="zh-CN"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AI</a:t>
            </a:r>
            <a:r>
              <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赋能模式，能够实现精准的情绪识别和个性化的情商提升服务，满足用户多样化的需求。平台的功能丰富、特色鲜明，为用户提供了全方位、沉浸式的学习体验。</a:t>
            </a:r>
            <a:endPar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a:p>
            <a:pPr marL="0" indent="0" algn="l">
              <a:lnSpc>
                <a:spcPct val="120000"/>
              </a:lnSpc>
              <a:spcBef>
                <a:spcPts val="0"/>
              </a:spcBef>
              <a:spcAft>
                <a:spcPts val="0"/>
              </a:spcAft>
              <a:buNone/>
            </a:pPr>
            <a:endPar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8" name="Text 5"/>
          <p:cNvSpPr/>
          <p:nvPr/>
        </p:nvSpPr>
        <p:spPr>
          <a:xfrm>
            <a:off x="3990975" y="130730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pic>
        <p:nvPicPr>
          <p:cNvPr id="3" name="Image 0" descr="preencoded.png"/>
          <p:cNvPicPr>
            <a:picLocks noChangeAspect="1"/>
          </p:cNvPicPr>
          <p:nvPr/>
        </p:nvPicPr>
        <p:blipFill>
          <a:blip r:embed="rId2"/>
          <a:srcRect/>
          <a:stretch>
            <a:fillRect/>
          </a:stretch>
        </p:blipFill>
        <p:spPr>
          <a:xfrm>
            <a:off x="0" y="0"/>
            <a:ext cx="2952750" cy="5143500"/>
          </a:xfrm>
          <a:prstGeom prst="rect">
            <a:avLst/>
          </a:prstGeom>
        </p:spPr>
      </p:pic>
      <p:sp>
        <p:nvSpPr>
          <p:cNvPr id="10" name="Text 7"/>
          <p:cNvSpPr/>
          <p:nvPr>
            <p:custDataLst>
              <p:tags r:id="rId3"/>
            </p:custDataLst>
          </p:nvPr>
        </p:nvSpPr>
        <p:spPr>
          <a:xfrm>
            <a:off x="3990975" y="1551305"/>
            <a:ext cx="4801870" cy="880110"/>
          </a:xfrm>
          <a:prstGeom prst="rect">
            <a:avLst/>
          </a:prstGeom>
          <a:noFill/>
        </p:spPr>
        <p:txBody>
          <a:bodyPr vert="horz" wrap="square" lIns="0" tIns="0" rIns="0" bIns="0" rtlCol="0" anchor="ctr"/>
          <a:lstStyle/>
          <a:p>
            <a:pPr marL="0" algn="l">
              <a:lnSpc>
                <a:spcPct val="120000"/>
              </a:lnSpc>
              <a:spcBef>
                <a:spcPts val="0"/>
              </a:spcBef>
              <a:spcAft>
                <a:spcPts val="0"/>
              </a:spcAft>
              <a:buClrTx/>
              <a:buSzTx/>
              <a:buFontTx/>
              <a:buNone/>
            </a:pPr>
            <a:r>
              <a:rPr lang="en-US" altLang="zh-CN"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sym typeface="+mn-ea"/>
              </a:rPr>
              <a:t>团队具备跨学科的专业能力和丰富的行业经验，能够确保平台的技术研发、课程设计和运营管理高效、优质地进行。同时，平台</a:t>
            </a:r>
            <a:r>
              <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sym typeface="+mn-ea"/>
              </a:rPr>
              <a:t>具有很好的</a:t>
            </a:r>
            <a:r>
              <a:rPr lang="en-US" altLang="zh-CN"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sym typeface="+mn-ea"/>
              </a:rPr>
              <a:t>商业模式</a:t>
            </a:r>
            <a:r>
              <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sym typeface="+mn-ea"/>
              </a:rPr>
              <a:t>范例</a:t>
            </a:r>
            <a:r>
              <a:rPr lang="en-US" altLang="zh-CN"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sym typeface="+mn-ea"/>
              </a:rPr>
              <a:t>，具有良好的盈利前景和发展潜力。</a:t>
            </a:r>
            <a:endParaRPr lang="en-US" altLang="zh-CN"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a:p>
            <a:pPr marL="0" algn="l">
              <a:lnSpc>
                <a:spcPts val="1650"/>
              </a:lnSpc>
              <a:buClrTx/>
              <a:buSzTx/>
              <a:buFontTx/>
              <a:buNone/>
            </a:pPr>
            <a:endParaRPr lang="zh-CN" altLang="en-US" sz="12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1" name="Text 8"/>
          <p:cNvSpPr/>
          <p:nvPr/>
        </p:nvSpPr>
        <p:spPr>
          <a:xfrm>
            <a:off x="3990975" y="193595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sp>
        <p:nvSpPr>
          <p:cNvPr id="4" name="Text 1"/>
          <p:cNvSpPr/>
          <p:nvPr/>
        </p:nvSpPr>
        <p:spPr>
          <a:xfrm>
            <a:off x="205105" y="3197860"/>
            <a:ext cx="2656840" cy="1536700"/>
          </a:xfrm>
          <a:prstGeom prst="rect">
            <a:avLst/>
          </a:prstGeom>
          <a:noFill/>
        </p:spPr>
        <p:txBody>
          <a:bodyPr vert="horz" wrap="square" lIns="0" tIns="0" rIns="0" bIns="0" rtlCol="0" anchor="ctr"/>
          <a:lstStyle/>
          <a:p>
            <a:pPr marL="0" algn="l">
              <a:lnSpc>
                <a:spcPts val="5250"/>
              </a:lnSpc>
              <a:buClrTx/>
              <a:buSzTx/>
              <a:buFontTx/>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项目优势总结与未来发展展望</a:t>
            </a:r>
            <a:endPar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3" name="Text 10"/>
          <p:cNvSpPr/>
          <p:nvPr>
            <p:custDataLst>
              <p:tags r:id="rId4"/>
            </p:custDataLst>
          </p:nvPr>
        </p:nvSpPr>
        <p:spPr>
          <a:xfrm>
            <a:off x="3990975" y="2686685"/>
            <a:ext cx="4801235" cy="575945"/>
          </a:xfrm>
          <a:prstGeom prst="rect">
            <a:avLst/>
          </a:prstGeom>
          <a:noFill/>
        </p:spPr>
        <p:txBody>
          <a:bodyPr vert="horz" wrap="square" lIns="0" tIns="0" rIns="0" bIns="0" rtlCol="0" anchor="ctr"/>
          <a:lstStyle/>
          <a:p>
            <a:pPr marL="0" algn="l">
              <a:lnSpc>
                <a:spcPct val="120000"/>
              </a:lnSpc>
              <a:spcBef>
                <a:spcPts val="0"/>
              </a:spcBef>
              <a:spcAft>
                <a:spcPts val="0"/>
              </a:spcAft>
              <a:buClrTx/>
              <a:buSzTx/>
              <a:buFontTx/>
              <a:buNone/>
            </a:pPr>
            <a:r>
              <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随着平台的不断发展和完善，我们相信</a:t>
            </a:r>
            <a:r>
              <a:rPr lang="en-US" altLang="zh-CN"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EQ_Master</a:t>
            </a:r>
            <a:r>
              <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将成为全球领先的情商提升平台，帮助更多的人提升情商，改善人际关系，实现个人和职业的成功。</a:t>
            </a:r>
            <a:endPar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4" name="Text 11"/>
          <p:cNvSpPr/>
          <p:nvPr/>
        </p:nvSpPr>
        <p:spPr>
          <a:xfrm>
            <a:off x="3990975" y="256460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sp>
        <p:nvSpPr>
          <p:cNvPr id="16" name="Text 13"/>
          <p:cNvSpPr/>
          <p:nvPr>
            <p:custDataLst>
              <p:tags r:id="rId5"/>
            </p:custDataLst>
          </p:nvPr>
        </p:nvSpPr>
        <p:spPr>
          <a:xfrm>
            <a:off x="3990975" y="3822065"/>
            <a:ext cx="4801870" cy="575945"/>
          </a:xfrm>
          <a:prstGeom prst="rect">
            <a:avLst/>
          </a:prstGeom>
          <a:noFill/>
        </p:spPr>
        <p:txBody>
          <a:bodyPr vert="horz" wrap="square" lIns="0" tIns="0" rIns="0" bIns="0" rtlCol="0" anchor="ctr"/>
          <a:lstStyle/>
          <a:p>
            <a:pPr marL="0" algn="l">
              <a:lnSpc>
                <a:spcPct val="120000"/>
              </a:lnSpc>
              <a:spcBef>
                <a:spcPts val="0"/>
              </a:spcBef>
              <a:spcAft>
                <a:spcPts val="0"/>
              </a:spcAft>
              <a:buClrTx/>
              <a:buSzTx/>
              <a:buFontTx/>
              <a:buNone/>
            </a:pPr>
            <a:endPar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a:p>
            <a:pPr marL="0" algn="l">
              <a:lnSpc>
                <a:spcPct val="120000"/>
              </a:lnSpc>
              <a:spcBef>
                <a:spcPts val="0"/>
              </a:spcBef>
              <a:spcAft>
                <a:spcPts val="0"/>
              </a:spcAft>
              <a:buClrTx/>
              <a:buSzTx/>
              <a:buFontTx/>
              <a:buNone/>
            </a:pPr>
            <a:r>
              <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sym typeface="+mn-ea"/>
              </a:rPr>
              <a:t>在未来，我们将不断探索和创新，结合最新的技术和研究成果，为用户提供更优质、更智能的服务。同时，积极拓展全国市场，将平台推广到</a:t>
            </a:r>
            <a:r>
              <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sym typeface="+mn-ea"/>
              </a:rPr>
              <a:t>全国各地，让更多的人受益于</a:t>
            </a:r>
            <a:r>
              <a:rPr lang="en-US" altLang="zh-CN"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sym typeface="+mn-ea"/>
              </a:rPr>
              <a:t>AI</a:t>
            </a:r>
            <a:r>
              <a:rPr lang="zh-CN" altLang="en-US"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sym typeface="+mn-ea"/>
              </a:rPr>
              <a:t>赋能的情商提升服务。</a:t>
            </a:r>
            <a:endParaRPr lang="en-US" altLang="zh-CN" sz="1400"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7" name="Text 14"/>
          <p:cNvSpPr/>
          <p:nvPr/>
        </p:nvSpPr>
        <p:spPr>
          <a:xfrm>
            <a:off x="3990975" y="319325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sp>
        <p:nvSpPr>
          <p:cNvPr id="20" name="Text 17"/>
          <p:cNvSpPr/>
          <p:nvPr/>
        </p:nvSpPr>
        <p:spPr>
          <a:xfrm>
            <a:off x="3990975" y="3821906"/>
            <a:ext cx="4644000" cy="576000"/>
          </a:xfrm>
          <a:prstGeom prst="rect">
            <a:avLst/>
          </a:prstGeom>
          <a:noFill/>
        </p:spPr>
        <p:txBody>
          <a:bodyPr vert="horz" wrap="square" lIns="0" tIns="0" rIns="0" bIns="0" rtlCol="0" anchor="ctr"/>
          <a:lstStyle/>
          <a:p>
            <a:pPr marL="0" indent="0" algn="l">
              <a:lnSpc>
                <a:spcPts val="1650"/>
              </a:lnSpc>
              <a:buNone/>
            </a:pPr>
            <a:endParaRPr lang="en-US" sz="2400" dirty="0"/>
          </a:p>
        </p:txBody>
      </p:sp>
      <p:sp>
        <p:nvSpPr>
          <p:cNvPr id="6" name="Text 3"/>
          <p:cNvSpPr/>
          <p:nvPr>
            <p:custDataLst>
              <p:tags r:id="rId6"/>
            </p:custDataLst>
          </p:nvPr>
        </p:nvSpPr>
        <p:spPr>
          <a:xfrm>
            <a:off x="3524250" y="416084"/>
            <a:ext cx="352425" cy="324000"/>
          </a:xfrm>
          <a:prstGeom prst="rect">
            <a:avLst/>
          </a:prstGeom>
          <a:noFill/>
        </p:spPr>
        <p:txBody>
          <a:bodyPr vert="horz" wrap="square" lIns="0" tIns="0" rIns="0" bIns="0" rtlCol="0" anchor="ctr"/>
          <a:lstStyle/>
          <a:p>
            <a:pPr marL="0" indent="0" algn="l">
              <a:lnSpc>
                <a:spcPts val="3040"/>
              </a:lnSpc>
              <a:buNone/>
            </a:pPr>
            <a:r>
              <a:rPr lang="en-US" sz="1875"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1875" dirty="0"/>
          </a:p>
        </p:txBody>
      </p:sp>
      <p:sp>
        <p:nvSpPr>
          <p:cNvPr id="9" name="Text 6"/>
          <p:cNvSpPr/>
          <p:nvPr>
            <p:custDataLst>
              <p:tags r:id="rId7"/>
            </p:custDataLst>
          </p:nvPr>
        </p:nvSpPr>
        <p:spPr>
          <a:xfrm>
            <a:off x="3524250" y="1551614"/>
            <a:ext cx="352425" cy="323850"/>
          </a:xfrm>
          <a:prstGeom prst="rect">
            <a:avLst/>
          </a:prstGeom>
          <a:noFill/>
        </p:spPr>
        <p:txBody>
          <a:bodyPr vert="horz" wrap="square" lIns="0" tIns="0" rIns="0" bIns="0" rtlCol="0" anchor="ctr"/>
          <a:lstStyle/>
          <a:p>
            <a:pPr marL="0" indent="0" algn="l">
              <a:lnSpc>
                <a:spcPts val="3040"/>
              </a:lnSpc>
              <a:buNone/>
            </a:pPr>
            <a:r>
              <a:rPr lang="en-US" sz="1875"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1875" dirty="0"/>
          </a:p>
        </p:txBody>
      </p:sp>
      <p:sp>
        <p:nvSpPr>
          <p:cNvPr id="12" name="Text 9"/>
          <p:cNvSpPr/>
          <p:nvPr>
            <p:custDataLst>
              <p:tags r:id="rId8"/>
            </p:custDataLst>
          </p:nvPr>
        </p:nvSpPr>
        <p:spPr>
          <a:xfrm>
            <a:off x="3524250" y="2686994"/>
            <a:ext cx="352425" cy="323850"/>
          </a:xfrm>
          <a:prstGeom prst="rect">
            <a:avLst/>
          </a:prstGeom>
          <a:noFill/>
        </p:spPr>
        <p:txBody>
          <a:bodyPr vert="horz" wrap="square" lIns="0" tIns="0" rIns="0" bIns="0" rtlCol="0" anchor="ctr"/>
          <a:lstStyle/>
          <a:p>
            <a:pPr marL="0" indent="0" algn="l">
              <a:lnSpc>
                <a:spcPts val="3040"/>
              </a:lnSpc>
              <a:buNone/>
            </a:pPr>
            <a:r>
              <a:rPr lang="en-US" sz="1875"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03</a:t>
            </a:r>
            <a:endParaRPr lang="en-US" sz="1875" dirty="0"/>
          </a:p>
        </p:txBody>
      </p:sp>
      <p:sp>
        <p:nvSpPr>
          <p:cNvPr id="15" name="Text 12"/>
          <p:cNvSpPr/>
          <p:nvPr>
            <p:custDataLst>
              <p:tags r:id="rId9"/>
            </p:custDataLst>
          </p:nvPr>
        </p:nvSpPr>
        <p:spPr>
          <a:xfrm>
            <a:off x="3524250" y="3822374"/>
            <a:ext cx="352425" cy="323850"/>
          </a:xfrm>
          <a:prstGeom prst="rect">
            <a:avLst/>
          </a:prstGeom>
          <a:noFill/>
        </p:spPr>
        <p:txBody>
          <a:bodyPr vert="horz" wrap="square" lIns="0" tIns="0" rIns="0" bIns="0" rtlCol="0" anchor="ctr"/>
          <a:lstStyle/>
          <a:p>
            <a:pPr marL="0" indent="0" algn="l">
              <a:lnSpc>
                <a:spcPts val="3040"/>
              </a:lnSpc>
              <a:buNone/>
            </a:pPr>
            <a:r>
              <a:rPr lang="en-US" sz="1875"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04</a:t>
            </a:r>
            <a:endParaRPr lang="en-US" sz="1875"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3" name="Text 0"/>
          <p:cNvSpPr/>
          <p:nvPr/>
        </p:nvSpPr>
        <p:spPr>
          <a:xfrm>
            <a:off x="571500" y="2014538"/>
            <a:ext cx="8001000" cy="666750"/>
          </a:xfrm>
          <a:prstGeom prst="rect">
            <a:avLst/>
          </a:prstGeom>
          <a:noFill/>
        </p:spPr>
        <p:txBody>
          <a:bodyPr vert="horz" wrap="square" lIns="0" tIns="0" rIns="0" bIns="0" rtlCol="0" anchor="ctr"/>
          <a:lstStyle/>
          <a:p>
            <a:pPr marL="0" indent="0" algn="l">
              <a:lnSpc>
                <a:spcPts val="5250"/>
              </a:lnSpc>
              <a:buNone/>
            </a:pPr>
            <a:r>
              <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THANKS</a:t>
            </a:r>
            <a:endParaRPr lang="en-US" sz="3750" dirty="0"/>
          </a:p>
        </p:txBody>
      </p:sp>
      <p:sp>
        <p:nvSpPr>
          <p:cNvPr id="4" name="Shape 1"/>
          <p:cNvSpPr/>
          <p:nvPr/>
        </p:nvSpPr>
        <p:spPr>
          <a:xfrm>
            <a:off x="571500" y="3014663"/>
            <a:ext cx="604838" cy="114300"/>
          </a:xfrm>
          <a:prstGeom prst="rect">
            <a:avLst/>
          </a:prstGeom>
          <a:solidFill>
            <a:srgbClr val="F19784"/>
          </a:solidFill>
        </p:spPr>
      </p:sp>
      <p:sp>
        <p:nvSpPr>
          <p:cNvPr id="5" name="Text 2"/>
          <p:cNvSpPr/>
          <p:nvPr/>
        </p:nvSpPr>
        <p:spPr>
          <a:xfrm>
            <a:off x="571500" y="3462337"/>
            <a:ext cx="8001000" cy="190500"/>
          </a:xfrm>
          <a:prstGeom prst="rect">
            <a:avLst/>
          </a:prstGeom>
          <a:noFill/>
        </p:spPr>
        <p:txBody>
          <a:bodyPr vert="horz" wrap="square" lIns="0" tIns="0" rIns="0" bIns="0" rtlCol="0" anchor="ctr"/>
          <a:lstStyle/>
          <a:p>
            <a:pPr marL="0" indent="0" algn="l">
              <a:lnSpc>
                <a:spcPts val="1500"/>
              </a:lnSpc>
              <a:buNone/>
            </a:pPr>
            <a:r>
              <a:rPr lang="zh-CN" altLang="en-US" sz="1600" dirty="0"/>
              <a:t>汇报人：叶晓良</a:t>
            </a:r>
            <a:endParaRPr lang="zh-CN" alt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3" name="Text 0"/>
          <p:cNvSpPr/>
          <p:nvPr/>
        </p:nvSpPr>
        <p:spPr>
          <a:xfrm>
            <a:off x="571500" y="3314700"/>
            <a:ext cx="4762500" cy="666750"/>
          </a:xfrm>
          <a:prstGeom prst="rect">
            <a:avLst/>
          </a:prstGeom>
          <a:noFill/>
        </p:spPr>
        <p:txBody>
          <a:bodyPr vert="horz" wrap="square" lIns="0" tIns="0" rIns="0" bIns="0" rtlCol="0" anchor="ctr"/>
          <a:lstStyle/>
          <a:p>
            <a:pPr marL="0" indent="0" algn="l">
              <a:lnSpc>
                <a:spcPts val="5250"/>
              </a:lnSpc>
              <a:buNone/>
            </a:pPr>
            <a:r>
              <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项目背景与理论依据</a:t>
            </a:r>
            <a:endParaRPr lang="en-US" sz="3750" dirty="0"/>
          </a:p>
        </p:txBody>
      </p:sp>
      <p:sp>
        <p:nvSpPr>
          <p:cNvPr id="4" name="Shape 1"/>
          <p:cNvSpPr/>
          <p:nvPr/>
        </p:nvSpPr>
        <p:spPr>
          <a:xfrm>
            <a:off x="571500" y="4157662"/>
            <a:ext cx="4762500" cy="14288"/>
          </a:xfrm>
          <a:prstGeom prst="rect">
            <a:avLst/>
          </a:prstGeom>
          <a:solidFill>
            <a:srgbClr val="333333">
              <a:alpha val="30000"/>
            </a:srgbClr>
          </a:solidFill>
        </p:spPr>
      </p:sp>
      <p:sp>
        <p:nvSpPr>
          <p:cNvPr id="5" name="Text 2"/>
          <p:cNvSpPr/>
          <p:nvPr/>
        </p:nvSpPr>
        <p:spPr>
          <a:xfrm>
            <a:off x="571500" y="4362450"/>
            <a:ext cx="4762500" cy="209550"/>
          </a:xfrm>
          <a:prstGeom prst="rect">
            <a:avLst/>
          </a:prstGeom>
          <a:noFill/>
        </p:spPr>
        <p:txBody>
          <a:bodyPr vert="horz" wrap="square" lIns="0" tIns="0" rIns="0" bIns="0" rtlCol="0" anchor="ctr"/>
          <a:lstStyle/>
          <a:p>
            <a:pPr marL="0" indent="0" algn="l">
              <a:lnSpc>
                <a:spcPts val="1650"/>
              </a:lnSpc>
              <a:buNone/>
            </a:pPr>
            <a:endParaRPr lang="en-US" sz="1050" dirty="0"/>
          </a:p>
        </p:txBody>
      </p:sp>
      <p:sp>
        <p:nvSpPr>
          <p:cNvPr id="6" name="Text 3"/>
          <p:cNvSpPr/>
          <p:nvPr/>
        </p:nvSpPr>
        <p:spPr>
          <a:xfrm>
            <a:off x="5419725" y="3009900"/>
            <a:ext cx="3729038" cy="2857500"/>
          </a:xfrm>
          <a:prstGeom prst="rect">
            <a:avLst/>
          </a:prstGeom>
          <a:noFill/>
        </p:spPr>
        <p:txBody>
          <a:bodyPr vert="horz" wrap="square" lIns="0" tIns="0" rIns="0" bIns="0" rtlCol="0" anchor="ctr"/>
          <a:lstStyle/>
          <a:p>
            <a:pPr marL="0" indent="0" algn="ctr">
              <a:lnSpc>
                <a:spcPts val="22500"/>
              </a:lnSpc>
              <a:buNone/>
            </a:pPr>
            <a:r>
              <a:rPr lang="en-US" sz="225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01</a:t>
            </a:r>
            <a:endParaRPr lang="en-US" sz="22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FFFFFF"/>
          </a:solidFill>
        </p:spPr>
      </p:sp>
      <p:pic>
        <p:nvPicPr>
          <p:cNvPr id="3" name="Image 0" descr="preencoded.png"/>
          <p:cNvPicPr>
            <a:picLocks noChangeAspect="1"/>
          </p:cNvPicPr>
          <p:nvPr/>
        </p:nvPicPr>
        <p:blipFill>
          <a:blip r:embed="rId1"/>
          <a:srcRect/>
          <a:stretch>
            <a:fillRect/>
          </a:stretch>
        </p:blipFill>
        <p:spPr>
          <a:xfrm>
            <a:off x="0" y="0"/>
            <a:ext cx="9144000" cy="5143500"/>
          </a:xfrm>
          <a:prstGeom prst="rect">
            <a:avLst/>
          </a:prstGeom>
        </p:spPr>
      </p:pic>
      <p:pic>
        <p:nvPicPr>
          <p:cNvPr id="4" name="Image 1" descr="preencoded.png"/>
          <p:cNvPicPr>
            <a:picLocks noChangeAspect="1"/>
          </p:cNvPicPr>
          <p:nvPr/>
        </p:nvPicPr>
        <p:blipFill>
          <a:blip r:embed="rId2"/>
          <a:srcRect t="11728" b="11728"/>
          <a:stretch>
            <a:fillRect/>
          </a:stretch>
        </p:blipFill>
        <p:spPr>
          <a:xfrm>
            <a:off x="5286375" y="0"/>
            <a:ext cx="3857625" cy="5143500"/>
          </a:xfrm>
          <a:prstGeom prst="rect">
            <a:avLst/>
          </a:prstGeom>
        </p:spPr>
      </p:pic>
      <p:sp>
        <p:nvSpPr>
          <p:cNvPr id="5" name="Text 1"/>
          <p:cNvSpPr/>
          <p:nvPr/>
        </p:nvSpPr>
        <p:spPr>
          <a:xfrm>
            <a:off x="571500" y="285750"/>
            <a:ext cx="40386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项目目的与意义</a:t>
            </a:r>
            <a:endParaRPr lang="en-US" sz="2250" dirty="0"/>
          </a:p>
        </p:txBody>
      </p:sp>
      <p:sp>
        <p:nvSpPr>
          <p:cNvPr id="6" name="Text 2"/>
          <p:cNvSpPr/>
          <p:nvPr/>
        </p:nvSpPr>
        <p:spPr>
          <a:xfrm>
            <a:off x="571500" y="742950"/>
            <a:ext cx="4038600" cy="209550"/>
          </a:xfrm>
          <a:prstGeom prst="rect">
            <a:avLst/>
          </a:prstGeom>
          <a:noFill/>
        </p:spPr>
        <p:txBody>
          <a:bodyPr vert="horz" wrap="square" lIns="0" tIns="0" rIns="0" bIns="0" rtlCol="0" anchor="ctr"/>
          <a:lstStyle/>
          <a:p>
            <a:pPr marL="0" indent="0" algn="l">
              <a:lnSpc>
                <a:spcPts val="1650"/>
              </a:lnSpc>
              <a:buNone/>
            </a:pPr>
            <a:endParaRPr lang="en-US" sz="1200" dirty="0"/>
          </a:p>
        </p:txBody>
      </p:sp>
      <p:sp>
        <p:nvSpPr>
          <p:cNvPr id="7" name="Text 3"/>
          <p:cNvSpPr/>
          <p:nvPr>
            <p:custDataLst>
              <p:tags r:id="rId3"/>
            </p:custDataLst>
          </p:nvPr>
        </p:nvSpPr>
        <p:spPr>
          <a:xfrm>
            <a:off x="571500" y="1333500"/>
            <a:ext cx="1881187" cy="209550"/>
          </a:xfrm>
          <a:prstGeom prst="rect">
            <a:avLst/>
          </a:prstGeom>
          <a:noFill/>
        </p:spPr>
        <p:txBody>
          <a:bodyPr vert="horz" wrap="square" lIns="0" tIns="0" rIns="0" bIns="0" rtlCol="0" anchor="ctr"/>
          <a:lstStyle/>
          <a:p>
            <a:pPr marL="0" indent="0" algn="l">
              <a:lnSpc>
                <a:spcPts val="1650"/>
              </a:lnSpc>
              <a:buNone/>
            </a:pPr>
            <a:r>
              <a:rPr lang="en-US"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社会需求洞察</a:t>
            </a:r>
            <a:endParaRPr lang="en-US"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8" name="Text 4"/>
          <p:cNvSpPr/>
          <p:nvPr>
            <p:custDataLst>
              <p:tags r:id="rId4"/>
            </p:custDataLst>
          </p:nvPr>
        </p:nvSpPr>
        <p:spPr>
          <a:xfrm>
            <a:off x="570865" y="1538605"/>
            <a:ext cx="2348230" cy="1863090"/>
          </a:xfrm>
          <a:prstGeom prst="rect">
            <a:avLst/>
          </a:prstGeom>
          <a:noFill/>
        </p:spPr>
        <p:txBody>
          <a:bodyPr vert="horz" wrap="square" lIns="0" tIns="0" rIns="0" bIns="0" rtlCol="0" anchor="ctr"/>
          <a:lstStyle/>
          <a:p>
            <a:pPr marL="0" algn="l">
              <a:lnSpc>
                <a:spcPct val="120000"/>
              </a:lnSpc>
              <a:spcBef>
                <a:spcPts val="0"/>
              </a:spcBef>
              <a:spcAft>
                <a:spcPts val="0"/>
              </a:spcAft>
              <a:buClrTx/>
              <a:buSzTx/>
              <a:buFontTx/>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现代社会压力加剧，个体情绪管理与社交技能成为职场与生活竞争力的关键。项目旨在构建全场景情商提升平台，填补鸿蒙生态心理健康领域空白，满足用户对情绪智力提升的需求。</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9" name="Text 5"/>
          <p:cNvSpPr/>
          <p:nvPr/>
        </p:nvSpPr>
        <p:spPr>
          <a:xfrm>
            <a:off x="3269298" y="1333500"/>
            <a:ext cx="1881187" cy="209550"/>
          </a:xfrm>
          <a:prstGeom prst="rect">
            <a:avLst/>
          </a:prstGeom>
          <a:noFill/>
        </p:spPr>
        <p:txBody>
          <a:bodyPr vert="horz" wrap="square" lIns="0" tIns="0" rIns="0" bIns="0" rtlCol="0" anchor="ctr"/>
          <a:lstStyle/>
          <a:p>
            <a:pPr marL="0" indent="0" algn="l">
              <a:lnSpc>
                <a:spcPts val="1650"/>
              </a:lnSpc>
              <a:buNone/>
            </a:pPr>
            <a:r>
              <a:rPr lang="en-US"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理论基础融合</a:t>
            </a:r>
            <a:endParaRPr lang="en-US"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0" name="Text 6"/>
          <p:cNvSpPr/>
          <p:nvPr/>
        </p:nvSpPr>
        <p:spPr>
          <a:xfrm>
            <a:off x="3269615" y="1662430"/>
            <a:ext cx="1880870" cy="1619885"/>
          </a:xfrm>
          <a:prstGeom prst="rect">
            <a:avLst/>
          </a:prstGeom>
          <a:noFill/>
        </p:spPr>
        <p:txBody>
          <a:bodyPr vert="horz" wrap="square" lIns="0" tIns="0" rIns="0" bIns="0" rtlCol="0" anchor="ctr"/>
          <a:lstStyle/>
          <a:p>
            <a:pPr marL="0" algn="l">
              <a:lnSpc>
                <a:spcPct val="120000"/>
              </a:lnSpc>
              <a:spcBef>
                <a:spcPts val="0"/>
              </a:spcBef>
              <a:spcAft>
                <a:spcPts val="0"/>
              </a:spcAft>
              <a:buClrTx/>
              <a:buSzTx/>
              <a:buFontTx/>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结合CBT、NVC等心理学理论与HarmonyOS NEXT技术优势，实现情绪识别、调节与社交技能训练的科学化、系统化，推动情商教育的数字化转型。</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1" name="Text 7"/>
          <p:cNvSpPr/>
          <p:nvPr>
            <p:custDataLst>
              <p:tags r:id="rId5"/>
            </p:custDataLst>
          </p:nvPr>
        </p:nvSpPr>
        <p:spPr>
          <a:xfrm>
            <a:off x="570865" y="3576320"/>
            <a:ext cx="1881187" cy="209550"/>
          </a:xfrm>
          <a:prstGeom prst="rect">
            <a:avLst/>
          </a:prstGeom>
          <a:noFill/>
        </p:spPr>
        <p:txBody>
          <a:bodyPr vert="horz" wrap="square" lIns="0" tIns="0" rIns="0" bIns="0" rtlCol="0" anchor="ctr"/>
          <a:lstStyle/>
          <a:p>
            <a:pPr marL="0" indent="0" algn="l">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技术与生态创新</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2" name="Text 8"/>
          <p:cNvSpPr/>
          <p:nvPr>
            <p:custDataLst>
              <p:tags r:id="rId6"/>
            </p:custDataLst>
          </p:nvPr>
        </p:nvSpPr>
        <p:spPr>
          <a:xfrm>
            <a:off x="570865" y="3733800"/>
            <a:ext cx="4579620" cy="1257300"/>
          </a:xfrm>
          <a:prstGeom prst="rect">
            <a:avLst/>
          </a:prstGeom>
          <a:noFill/>
        </p:spPr>
        <p:txBody>
          <a:bodyPr vert="horz" wrap="square" lIns="0" tIns="0" rIns="0" bIns="0" rtlCol="0" anchor="ctr"/>
          <a:lstStyle/>
          <a:p>
            <a:pPr marL="0" indent="0" algn="l">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利用HarmonyOS NEXT的分布式软总线、方舟编译器等技术，实现跨设备数据实时同步与低功耗运行，构建“设备即服务”的新型交互模式，抢占国产操作系统心理健康赛道。</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t="3571" b="3571"/>
          <a:stretch>
            <a:fillRect/>
          </a:stretch>
        </p:blipFill>
        <p:spPr>
          <a:xfrm>
            <a:off x="0" y="0"/>
            <a:ext cx="9144000" cy="1238250"/>
          </a:xfrm>
          <a:prstGeom prst="rect">
            <a:avLst/>
          </a:prstGeom>
        </p:spPr>
      </p:pic>
      <p:sp>
        <p:nvSpPr>
          <p:cNvPr id="3" name="Text 0"/>
          <p:cNvSpPr/>
          <p:nvPr/>
        </p:nvSpPr>
        <p:spPr>
          <a:xfrm>
            <a:off x="571500" y="285750"/>
            <a:ext cx="80010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情商与情绪智力概述</a:t>
            </a:r>
            <a:endParaRPr lang="en-US" sz="2250" dirty="0"/>
          </a:p>
        </p:txBody>
      </p:sp>
      <p:sp>
        <p:nvSpPr>
          <p:cNvPr id="4" name="Text 1"/>
          <p:cNvSpPr/>
          <p:nvPr/>
        </p:nvSpPr>
        <p:spPr>
          <a:xfrm>
            <a:off x="571500" y="742950"/>
            <a:ext cx="8001000" cy="209550"/>
          </a:xfrm>
          <a:prstGeom prst="rect">
            <a:avLst/>
          </a:prstGeom>
          <a:noFill/>
        </p:spPr>
        <p:txBody>
          <a:bodyPr vert="horz" wrap="square" lIns="0" tIns="0" rIns="0" bIns="0" rtlCol="0" anchor="ctr"/>
          <a:lstStyle/>
          <a:p>
            <a:pPr marL="0" indent="0" algn="l">
              <a:lnSpc>
                <a:spcPts val="1650"/>
              </a:lnSpc>
              <a:buNone/>
            </a:pPr>
            <a:endParaRPr lang="en-US" sz="1200" dirty="0"/>
          </a:p>
        </p:txBody>
      </p:sp>
      <p:pic>
        <p:nvPicPr>
          <p:cNvPr id="5" name="Image 1" descr="preencoded.png"/>
          <p:cNvPicPr>
            <a:picLocks noChangeAspect="1"/>
          </p:cNvPicPr>
          <p:nvPr>
            <p:custDataLst>
              <p:tags r:id="rId2"/>
            </p:custDataLst>
          </p:nvPr>
        </p:nvPicPr>
        <p:blipFill>
          <a:blip r:embed="rId3"/>
          <a:srcRect/>
          <a:stretch>
            <a:fillRect/>
          </a:stretch>
        </p:blipFill>
        <p:spPr>
          <a:xfrm>
            <a:off x="635" y="937895"/>
            <a:ext cx="2349500" cy="3477260"/>
          </a:xfrm>
          <a:prstGeom prst="rect">
            <a:avLst/>
          </a:prstGeom>
        </p:spPr>
      </p:pic>
      <p:sp>
        <p:nvSpPr>
          <p:cNvPr id="6" name="Text 2"/>
          <p:cNvSpPr/>
          <p:nvPr>
            <p:custDataLst>
              <p:tags r:id="rId4"/>
            </p:custDataLst>
          </p:nvPr>
        </p:nvSpPr>
        <p:spPr>
          <a:xfrm>
            <a:off x="359410" y="1889760"/>
            <a:ext cx="1915795" cy="295910"/>
          </a:xfrm>
          <a:prstGeom prst="rect">
            <a:avLst/>
          </a:prstGeom>
          <a:noFill/>
        </p:spPr>
        <p:txBody>
          <a:bodyPr vert="horz" wrap="square" lIns="0" tIns="0" rIns="0" bIns="0" rtlCol="0" anchor="ctr"/>
          <a:lstStyle/>
          <a:p>
            <a:pPr marL="0" indent="0" algn="l">
              <a:lnSpc>
                <a:spcPts val="1690"/>
              </a:lnSpc>
              <a:buNone/>
            </a:pPr>
            <a:r>
              <a:rPr lang="en-US"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情商定义</a:t>
            </a:r>
            <a:endParaRPr lang="en-US"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7" name="Text 3"/>
          <p:cNvSpPr/>
          <p:nvPr>
            <p:custDataLst>
              <p:tags r:id="rId5"/>
            </p:custDataLst>
          </p:nvPr>
        </p:nvSpPr>
        <p:spPr>
          <a:xfrm>
            <a:off x="394970" y="2259330"/>
            <a:ext cx="1576070" cy="177800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情商，即情绪智力（</a:t>
            </a: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Emotional Intelligence，EI），是个体感知、理解、调节和利用自己及他人情绪的能力。</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8" name="Image 2" descr="preencoded.png"/>
          <p:cNvPicPr>
            <a:picLocks noChangeAspect="1"/>
          </p:cNvPicPr>
          <p:nvPr>
            <p:custDataLst>
              <p:tags r:id="rId6"/>
            </p:custDataLst>
          </p:nvPr>
        </p:nvPicPr>
        <p:blipFill>
          <a:blip r:embed="rId7"/>
          <a:srcRect/>
          <a:stretch>
            <a:fillRect/>
          </a:stretch>
        </p:blipFill>
        <p:spPr>
          <a:xfrm>
            <a:off x="2297430" y="937895"/>
            <a:ext cx="2339975" cy="3477260"/>
          </a:xfrm>
          <a:prstGeom prst="rect">
            <a:avLst/>
          </a:prstGeom>
        </p:spPr>
      </p:pic>
      <p:sp>
        <p:nvSpPr>
          <p:cNvPr id="9" name="Text 4"/>
          <p:cNvSpPr/>
          <p:nvPr>
            <p:custDataLst>
              <p:tags r:id="rId8"/>
            </p:custDataLst>
          </p:nvPr>
        </p:nvSpPr>
        <p:spPr>
          <a:xfrm>
            <a:off x="2704465" y="1889760"/>
            <a:ext cx="1915795" cy="295910"/>
          </a:xfrm>
          <a:prstGeom prst="rect">
            <a:avLst/>
          </a:prstGeom>
          <a:noFill/>
        </p:spPr>
        <p:txBody>
          <a:bodyPr vert="horz" wrap="square" lIns="0" tIns="0" rIns="0" bIns="0" rtlCol="0" anchor="ctr"/>
          <a:lstStyle/>
          <a:p>
            <a:pPr marL="0" algn="l">
              <a:lnSpc>
                <a:spcPts val="1690"/>
              </a:lnSpc>
              <a:buClrTx/>
              <a:buSzTx/>
              <a:buFontTx/>
              <a:buNone/>
            </a:pPr>
            <a:r>
              <a:rPr lang="en-US" sz="18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情商的构成</a:t>
            </a:r>
            <a:endParaRPr lang="en-US" sz="18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0" name="Text 5"/>
          <p:cNvSpPr/>
          <p:nvPr>
            <p:custDataLst>
              <p:tags r:id="rId9"/>
            </p:custDataLst>
          </p:nvPr>
        </p:nvSpPr>
        <p:spPr>
          <a:xfrm>
            <a:off x="2680335" y="2261235"/>
            <a:ext cx="1656715" cy="1763395"/>
          </a:xfrm>
          <a:prstGeom prst="rect">
            <a:avLst/>
          </a:prstGeom>
          <a:noFill/>
        </p:spPr>
        <p:txBody>
          <a:bodyPr vert="horz" wrap="square" lIns="0" tIns="0" rIns="0" bIns="0" rtlCol="0" anchor="ctr"/>
          <a:lstStyle/>
          <a:p>
            <a:pPr marL="0" algn="l">
              <a:lnSpc>
                <a:spcPts val="1650"/>
              </a:lnSpc>
              <a:buClrTx/>
              <a:buSzTx/>
              <a:buFontTx/>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Daniel Goleman提出情商由自我观照、自我管理、内在动机、同理心和社会技能五个维度构成，对个人职业成功、组织绩效和人际关系有显著影响。</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1" name="Image 3" descr="preencoded.png"/>
          <p:cNvPicPr>
            <a:picLocks noChangeAspect="1"/>
          </p:cNvPicPr>
          <p:nvPr>
            <p:custDataLst>
              <p:tags r:id="rId10"/>
            </p:custDataLst>
          </p:nvPr>
        </p:nvPicPr>
        <p:blipFill>
          <a:blip r:embed="rId11"/>
          <a:srcRect/>
          <a:stretch>
            <a:fillRect/>
          </a:stretch>
        </p:blipFill>
        <p:spPr>
          <a:xfrm>
            <a:off x="4660265" y="937895"/>
            <a:ext cx="2308225" cy="3477260"/>
          </a:xfrm>
          <a:prstGeom prst="rect">
            <a:avLst/>
          </a:prstGeom>
        </p:spPr>
      </p:pic>
      <p:sp>
        <p:nvSpPr>
          <p:cNvPr id="12" name="Text 6"/>
          <p:cNvSpPr/>
          <p:nvPr>
            <p:custDataLst>
              <p:tags r:id="rId12"/>
            </p:custDataLst>
          </p:nvPr>
        </p:nvSpPr>
        <p:spPr>
          <a:xfrm>
            <a:off x="5039360" y="1889760"/>
            <a:ext cx="1915795" cy="295910"/>
          </a:xfrm>
          <a:prstGeom prst="rect">
            <a:avLst/>
          </a:prstGeom>
          <a:noFill/>
        </p:spPr>
        <p:txBody>
          <a:bodyPr vert="horz" wrap="square" lIns="0" tIns="0" rIns="0" bIns="0" rtlCol="0" anchor="ctr"/>
          <a:lstStyle/>
          <a:p>
            <a:pPr marL="0" algn="l">
              <a:lnSpc>
                <a:spcPts val="1690"/>
              </a:lnSpc>
              <a:buClrTx/>
              <a:buSzTx/>
              <a:buFontTx/>
              <a:buNone/>
            </a:pPr>
            <a:r>
              <a:rPr lang="en-US" sz="18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情商的重要性</a:t>
            </a:r>
            <a:endParaRPr lang="en-US" sz="18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3" name="Text 7"/>
          <p:cNvSpPr/>
          <p:nvPr>
            <p:custDataLst>
              <p:tags r:id="rId13"/>
            </p:custDataLst>
          </p:nvPr>
        </p:nvSpPr>
        <p:spPr>
          <a:xfrm>
            <a:off x="5046980" y="2297430"/>
            <a:ext cx="1699895" cy="1517650"/>
          </a:xfrm>
          <a:prstGeom prst="rect">
            <a:avLst/>
          </a:prstGeom>
          <a:noFill/>
        </p:spPr>
        <p:txBody>
          <a:bodyPr vert="horz" wrap="square" lIns="0" tIns="0" rIns="0" bIns="0" rtlCol="0" anchor="ctr"/>
          <a:lstStyle/>
          <a:p>
            <a:pPr marL="0" algn="l">
              <a:lnSpc>
                <a:spcPts val="1650"/>
              </a:lnSpc>
              <a:buClrTx/>
              <a:buSzTx/>
              <a:buFontTx/>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情商不仅影响个体的情感健康，还在职场竞争力、团队协作和心理健康中</a:t>
            </a: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扮演核心角色，是衡量个人适应能力和社交竞争力的重要指标。</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4" name="Image 4" descr="preencoded.png"/>
          <p:cNvPicPr>
            <a:picLocks noChangeAspect="1"/>
          </p:cNvPicPr>
          <p:nvPr>
            <p:custDataLst>
              <p:tags r:id="rId14"/>
            </p:custDataLst>
          </p:nvPr>
        </p:nvPicPr>
        <p:blipFill>
          <a:blip r:embed="rId15"/>
          <a:srcRect/>
          <a:stretch>
            <a:fillRect/>
          </a:stretch>
        </p:blipFill>
        <p:spPr>
          <a:xfrm>
            <a:off x="6967855" y="937895"/>
            <a:ext cx="2165985" cy="3477260"/>
          </a:xfrm>
          <a:prstGeom prst="rect">
            <a:avLst/>
          </a:prstGeom>
        </p:spPr>
      </p:pic>
      <p:sp>
        <p:nvSpPr>
          <p:cNvPr id="15" name="Text 8"/>
          <p:cNvSpPr/>
          <p:nvPr>
            <p:custDataLst>
              <p:tags r:id="rId16"/>
            </p:custDataLst>
          </p:nvPr>
        </p:nvSpPr>
        <p:spPr>
          <a:xfrm>
            <a:off x="7374255" y="1889760"/>
            <a:ext cx="1915795" cy="295910"/>
          </a:xfrm>
          <a:prstGeom prst="rect">
            <a:avLst/>
          </a:prstGeom>
          <a:noFill/>
        </p:spPr>
        <p:txBody>
          <a:bodyPr vert="horz" wrap="square" lIns="0" tIns="0" rIns="0" bIns="0" rtlCol="0" anchor="ctr"/>
          <a:lstStyle/>
          <a:p>
            <a:pPr marL="0" algn="l">
              <a:lnSpc>
                <a:spcPts val="1690"/>
              </a:lnSpc>
              <a:buClrTx/>
              <a:buSzTx/>
              <a:buFontTx/>
              <a:buNone/>
            </a:pPr>
            <a:r>
              <a:rPr lang="en-US" sz="18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情商的可塑性</a:t>
            </a:r>
            <a:endParaRPr lang="en-US" sz="18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6" name="Text 9"/>
          <p:cNvSpPr/>
          <p:nvPr>
            <p:custDataLst>
              <p:tags r:id="rId17"/>
            </p:custDataLst>
          </p:nvPr>
        </p:nvSpPr>
        <p:spPr>
          <a:xfrm>
            <a:off x="7292340" y="2261235"/>
            <a:ext cx="1569720" cy="1763395"/>
          </a:xfrm>
          <a:prstGeom prst="rect">
            <a:avLst/>
          </a:prstGeom>
          <a:noFill/>
        </p:spPr>
        <p:txBody>
          <a:bodyPr vert="horz" wrap="square" lIns="0" tIns="0" rIns="0" bIns="0" rtlCol="0" anchor="ctr"/>
          <a:lstStyle/>
          <a:p>
            <a:pPr marL="0" algn="l">
              <a:lnSpc>
                <a:spcPts val="1650"/>
              </a:lnSpc>
              <a:buClrTx/>
              <a:buSzTx/>
              <a:buFontTx/>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研究表明，通过科学训练，情商是可以得到提升的，特别是在情绪识别、情绪调节、自我觉察等方面，显示出情商的可塑性和训练的有效性。</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t="3571" b="3571"/>
          <a:stretch>
            <a:fillRect/>
          </a:stretch>
        </p:blipFill>
        <p:spPr>
          <a:xfrm>
            <a:off x="0" y="0"/>
            <a:ext cx="9144000" cy="1238250"/>
          </a:xfrm>
          <a:prstGeom prst="rect">
            <a:avLst/>
          </a:prstGeom>
        </p:spPr>
      </p:pic>
      <p:sp>
        <p:nvSpPr>
          <p:cNvPr id="3" name="Text 0"/>
          <p:cNvSpPr/>
          <p:nvPr/>
        </p:nvSpPr>
        <p:spPr>
          <a:xfrm>
            <a:off x="571500" y="285750"/>
            <a:ext cx="80010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CBT理论与情商提升</a:t>
            </a:r>
            <a:endParaRPr lang="en-US" sz="2250" dirty="0"/>
          </a:p>
        </p:txBody>
      </p:sp>
      <p:sp>
        <p:nvSpPr>
          <p:cNvPr id="4" name="Text 1"/>
          <p:cNvSpPr/>
          <p:nvPr/>
        </p:nvSpPr>
        <p:spPr>
          <a:xfrm>
            <a:off x="571500" y="742950"/>
            <a:ext cx="8001000" cy="209550"/>
          </a:xfrm>
          <a:prstGeom prst="rect">
            <a:avLst/>
          </a:prstGeom>
          <a:noFill/>
        </p:spPr>
        <p:txBody>
          <a:bodyPr vert="horz" wrap="square" lIns="0" tIns="0" rIns="0" bIns="0" rtlCol="0" anchor="ctr"/>
          <a:lstStyle/>
          <a:p>
            <a:pPr marL="0" indent="0" algn="l">
              <a:lnSpc>
                <a:spcPts val="1650"/>
              </a:lnSpc>
              <a:buNone/>
            </a:pPr>
            <a:endParaRPr lang="en-US" sz="1200" dirty="0"/>
          </a:p>
        </p:txBody>
      </p:sp>
      <p:pic>
        <p:nvPicPr>
          <p:cNvPr id="5" name="Image 1" descr="preencoded.png"/>
          <p:cNvPicPr>
            <a:picLocks noChangeAspect="1"/>
          </p:cNvPicPr>
          <p:nvPr>
            <p:custDataLst>
              <p:tags r:id="rId2"/>
            </p:custDataLst>
          </p:nvPr>
        </p:nvPicPr>
        <p:blipFill>
          <a:blip r:embed="rId3"/>
          <a:srcRect/>
          <a:stretch>
            <a:fillRect/>
          </a:stretch>
        </p:blipFill>
        <p:spPr>
          <a:xfrm>
            <a:off x="400050" y="1447800"/>
            <a:ext cx="2781151" cy="2547938"/>
          </a:xfrm>
          <a:prstGeom prst="rect">
            <a:avLst/>
          </a:prstGeom>
        </p:spPr>
      </p:pic>
      <p:sp>
        <p:nvSpPr>
          <p:cNvPr id="6" name="Text 2"/>
          <p:cNvSpPr/>
          <p:nvPr>
            <p:custDataLst>
              <p:tags r:id="rId4"/>
            </p:custDataLst>
          </p:nvPr>
        </p:nvSpPr>
        <p:spPr>
          <a:xfrm>
            <a:off x="752475" y="2228850"/>
            <a:ext cx="2076301" cy="252413"/>
          </a:xfrm>
          <a:prstGeom prst="rect">
            <a:avLst/>
          </a:prstGeom>
          <a:noFill/>
        </p:spPr>
        <p:txBody>
          <a:bodyPr vert="horz" wrap="square" lIns="0" tIns="0" rIns="0" bIns="0" rtlCol="0" anchor="ctr"/>
          <a:lstStyle/>
          <a:p>
            <a:pPr marL="0" indent="0" algn="l">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CBT核心原理</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7" name="Text 3"/>
          <p:cNvSpPr/>
          <p:nvPr>
            <p:custDataLst>
              <p:tags r:id="rId5"/>
            </p:custDataLst>
          </p:nvPr>
        </p:nvSpPr>
        <p:spPr>
          <a:xfrm>
            <a:off x="752475" y="2519680"/>
            <a:ext cx="2181860" cy="1085850"/>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认知行为疗法(CBT)强调事件、信念与情绪后果间的联系，通过识别并重构非理性信念，改善情绪与行为反应，与情商提升目标高度契合。</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8" name="Image 2" descr="preencoded.png"/>
          <p:cNvPicPr>
            <a:picLocks noChangeAspect="1"/>
          </p:cNvPicPr>
          <p:nvPr>
            <p:custDataLst>
              <p:tags r:id="rId6"/>
            </p:custDataLst>
          </p:nvPr>
        </p:nvPicPr>
        <p:blipFill>
          <a:blip r:embed="rId7"/>
          <a:srcRect/>
          <a:stretch>
            <a:fillRect/>
          </a:stretch>
        </p:blipFill>
        <p:spPr>
          <a:xfrm>
            <a:off x="3181201" y="1447800"/>
            <a:ext cx="2781151" cy="2547938"/>
          </a:xfrm>
          <a:prstGeom prst="rect">
            <a:avLst/>
          </a:prstGeom>
        </p:spPr>
      </p:pic>
      <p:sp>
        <p:nvSpPr>
          <p:cNvPr id="9" name="Text 4"/>
          <p:cNvSpPr/>
          <p:nvPr>
            <p:custDataLst>
              <p:tags r:id="rId8"/>
            </p:custDataLst>
          </p:nvPr>
        </p:nvSpPr>
        <p:spPr>
          <a:xfrm>
            <a:off x="3533626" y="2228850"/>
            <a:ext cx="2076301" cy="252413"/>
          </a:xfrm>
          <a:prstGeom prst="rect">
            <a:avLst/>
          </a:prstGeom>
          <a:noFill/>
        </p:spPr>
        <p:txBody>
          <a:bodyPr vert="horz" wrap="square" lIns="0" tIns="0" rIns="0" bIns="0" rtlCol="0" anchor="ctr"/>
          <a:lstStyle/>
          <a:p>
            <a:pPr marL="0" indent="0" algn="l">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情绪ABC模型</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0" name="Text 5"/>
          <p:cNvSpPr/>
          <p:nvPr>
            <p:custDataLst>
              <p:tags r:id="rId9"/>
            </p:custDataLst>
          </p:nvPr>
        </p:nvSpPr>
        <p:spPr>
          <a:xfrm>
            <a:off x="3533775" y="2519680"/>
            <a:ext cx="2182495" cy="1081405"/>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A(事件)触发B(信念)，导致C(情绪)，CBT通过挑战B中的认知扭曲，如灾难化、标签化，促进情绪调节与自我管理。</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1" name="Image 3" descr="preencoded.png"/>
          <p:cNvPicPr>
            <a:picLocks noChangeAspect="1"/>
          </p:cNvPicPr>
          <p:nvPr>
            <p:custDataLst>
              <p:tags r:id="rId10"/>
            </p:custDataLst>
          </p:nvPr>
        </p:nvPicPr>
        <p:blipFill>
          <a:blip r:embed="rId11"/>
          <a:srcRect/>
          <a:stretch>
            <a:fillRect/>
          </a:stretch>
        </p:blipFill>
        <p:spPr>
          <a:xfrm>
            <a:off x="5962352" y="1447800"/>
            <a:ext cx="2781151" cy="2547938"/>
          </a:xfrm>
          <a:prstGeom prst="rect">
            <a:avLst/>
          </a:prstGeom>
        </p:spPr>
      </p:pic>
      <p:sp>
        <p:nvSpPr>
          <p:cNvPr id="12" name="Text 6"/>
          <p:cNvSpPr/>
          <p:nvPr>
            <p:custDataLst>
              <p:tags r:id="rId12"/>
            </p:custDataLst>
          </p:nvPr>
        </p:nvSpPr>
        <p:spPr>
          <a:xfrm>
            <a:off x="6314777" y="2228850"/>
            <a:ext cx="2076301" cy="252413"/>
          </a:xfrm>
          <a:prstGeom prst="rect">
            <a:avLst/>
          </a:prstGeom>
          <a:noFill/>
        </p:spPr>
        <p:txBody>
          <a:bodyPr vert="horz" wrap="square" lIns="0" tIns="0" rIns="0" bIns="0" rtlCol="0" anchor="ctr"/>
          <a:lstStyle/>
          <a:p>
            <a:pPr marL="0" indent="0" algn="l">
              <a:lnSpc>
                <a:spcPts val="169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CBT与情商训练</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3" name="Text 7"/>
          <p:cNvSpPr/>
          <p:nvPr>
            <p:custDataLst>
              <p:tags r:id="rId13"/>
            </p:custDataLst>
          </p:nvPr>
        </p:nvSpPr>
        <p:spPr>
          <a:xfrm>
            <a:off x="6315075" y="2519680"/>
            <a:ext cx="2076450" cy="1054735"/>
          </a:xfrm>
          <a:prstGeom prst="rect">
            <a:avLst/>
          </a:prstGeom>
          <a:noFill/>
        </p:spPr>
        <p:txBody>
          <a:bodyPr vert="horz" wrap="square" lIns="0" tIns="0" rIns="0" bIns="0" rtlCol="0" anchor="ctr"/>
          <a:lstStyle/>
          <a:p>
            <a:pPr marL="0" indent="0" algn="l">
              <a:lnSpc>
                <a:spcPts val="1650"/>
              </a:lnSpc>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CBT提供科学框架，帮助个体识别情绪、理解情绪根源、调节情绪反应，是情商提升训练的核心理论基础。</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9144000" cy="5143500"/>
          </a:xfrm>
          <a:prstGeom prst="rect">
            <a:avLst/>
          </a:prstGeom>
          <a:solidFill>
            <a:srgbClr val="FFFFFF"/>
          </a:solidFill>
        </p:spPr>
      </p:sp>
      <p:pic>
        <p:nvPicPr>
          <p:cNvPr id="3"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4" name="Text 1"/>
          <p:cNvSpPr/>
          <p:nvPr/>
        </p:nvSpPr>
        <p:spPr>
          <a:xfrm>
            <a:off x="571500" y="285750"/>
            <a:ext cx="8001000" cy="400050"/>
          </a:xfrm>
          <a:prstGeom prst="rect">
            <a:avLst/>
          </a:prstGeom>
          <a:noFill/>
        </p:spPr>
        <p:txBody>
          <a:bodyPr vert="horz" wrap="square" lIns="0" tIns="0" rIns="0" bIns="0" rtlCol="0" anchor="ctr"/>
          <a:lstStyle/>
          <a:p>
            <a:pPr marL="0" indent="0" algn="l">
              <a:lnSpc>
                <a:spcPts val="3150"/>
              </a:lnSpc>
              <a:buNone/>
            </a:pPr>
            <a:r>
              <a:rPr lang="en-US" sz="22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HarmonyOS NEXT技术优势</a:t>
            </a:r>
            <a:endParaRPr lang="en-US" sz="2250" dirty="0"/>
          </a:p>
        </p:txBody>
      </p:sp>
      <p:sp>
        <p:nvSpPr>
          <p:cNvPr id="5" name="Text 2"/>
          <p:cNvSpPr/>
          <p:nvPr/>
        </p:nvSpPr>
        <p:spPr>
          <a:xfrm>
            <a:off x="571500" y="742950"/>
            <a:ext cx="8001000" cy="209550"/>
          </a:xfrm>
          <a:prstGeom prst="rect">
            <a:avLst/>
          </a:prstGeom>
          <a:noFill/>
        </p:spPr>
        <p:txBody>
          <a:bodyPr vert="horz" wrap="square" lIns="0" tIns="0" rIns="0" bIns="0" rtlCol="0" anchor="ctr"/>
          <a:lstStyle/>
          <a:p>
            <a:pPr marL="0" indent="0" algn="l">
              <a:lnSpc>
                <a:spcPts val="1650"/>
              </a:lnSpc>
              <a:buNone/>
            </a:pPr>
            <a:endParaRPr lang="en-US" sz="1200" dirty="0"/>
          </a:p>
        </p:txBody>
      </p:sp>
      <p:pic>
        <p:nvPicPr>
          <p:cNvPr id="6" name="Image 1" descr="preencoded.png"/>
          <p:cNvPicPr>
            <a:picLocks noChangeAspect="1"/>
          </p:cNvPicPr>
          <p:nvPr>
            <p:custDataLst>
              <p:tags r:id="rId2"/>
            </p:custDataLst>
          </p:nvPr>
        </p:nvPicPr>
        <p:blipFill>
          <a:blip r:embed="rId3"/>
          <a:srcRect/>
          <a:stretch>
            <a:fillRect/>
          </a:stretch>
        </p:blipFill>
        <p:spPr>
          <a:xfrm>
            <a:off x="1190625" y="1546225"/>
            <a:ext cx="476250" cy="476250"/>
          </a:xfrm>
          <a:prstGeom prst="rect">
            <a:avLst/>
          </a:prstGeom>
        </p:spPr>
      </p:pic>
      <p:sp>
        <p:nvSpPr>
          <p:cNvPr id="7" name="Text 3"/>
          <p:cNvSpPr/>
          <p:nvPr>
            <p:custDataLst>
              <p:tags r:id="rId4"/>
            </p:custDataLst>
          </p:nvPr>
        </p:nvSpPr>
        <p:spPr>
          <a:xfrm>
            <a:off x="571500" y="2237740"/>
            <a:ext cx="1714500" cy="209550"/>
          </a:xfrm>
          <a:prstGeom prst="rect">
            <a:avLst/>
          </a:prstGeom>
          <a:noFill/>
        </p:spPr>
        <p:txBody>
          <a:bodyPr vert="horz" wrap="square" lIns="0" tIns="0" rIns="0" bIns="0" rtlCol="0" anchor="ctr"/>
          <a:lstStyle/>
          <a:p>
            <a:pPr marL="0" indent="0" algn="ctr">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分布式软总线技术</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8" name="Text 4"/>
          <p:cNvSpPr/>
          <p:nvPr>
            <p:custDataLst>
              <p:tags r:id="rId5"/>
            </p:custDataLst>
          </p:nvPr>
        </p:nvSpPr>
        <p:spPr>
          <a:xfrm>
            <a:off x="571500" y="2780030"/>
            <a:ext cx="1714500" cy="1047750"/>
          </a:xfrm>
          <a:prstGeom prst="rect">
            <a:avLst/>
          </a:prstGeom>
          <a:noFill/>
        </p:spPr>
        <p:txBody>
          <a:bodyPr vert="horz" wrap="square" lIns="0" tIns="0" rIns="0" bIns="0" rtlCol="0" anchor="ctr"/>
          <a:lstStyle/>
          <a:p>
            <a:pPr marL="0" indent="0" algn="ct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HarmonyOS NEXT采用分布式软总线，实现跨设备数据实时同步，延迟低于80ms，打破设备界限，提供无缝连接体验。</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9" name="Image 2" descr="preencoded.png"/>
          <p:cNvPicPr>
            <a:picLocks noChangeAspect="1"/>
          </p:cNvPicPr>
          <p:nvPr>
            <p:custDataLst>
              <p:tags r:id="rId6"/>
            </p:custDataLst>
          </p:nvPr>
        </p:nvPicPr>
        <p:blipFill>
          <a:blip r:embed="rId7"/>
          <a:srcRect/>
          <a:stretch>
            <a:fillRect/>
          </a:stretch>
        </p:blipFill>
        <p:spPr>
          <a:xfrm>
            <a:off x="3286125" y="1546225"/>
            <a:ext cx="476250" cy="476250"/>
          </a:xfrm>
          <a:prstGeom prst="rect">
            <a:avLst/>
          </a:prstGeom>
        </p:spPr>
      </p:pic>
      <p:sp>
        <p:nvSpPr>
          <p:cNvPr id="10" name="Text 5"/>
          <p:cNvSpPr/>
          <p:nvPr>
            <p:custDataLst>
              <p:tags r:id="rId8"/>
            </p:custDataLst>
          </p:nvPr>
        </p:nvSpPr>
        <p:spPr>
          <a:xfrm>
            <a:off x="2667000" y="2237740"/>
            <a:ext cx="1714500" cy="209550"/>
          </a:xfrm>
          <a:prstGeom prst="rect">
            <a:avLst/>
          </a:prstGeom>
          <a:noFill/>
        </p:spPr>
        <p:txBody>
          <a:bodyPr vert="horz" wrap="square" lIns="0" tIns="0" rIns="0" bIns="0" rtlCol="0" anchor="ctr"/>
          <a:lstStyle/>
          <a:p>
            <a:pPr marL="0" indent="0" algn="ctr">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原子化服务设计</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1" name="Text 6"/>
          <p:cNvSpPr/>
          <p:nvPr>
            <p:custDataLst>
              <p:tags r:id="rId9"/>
            </p:custDataLst>
          </p:nvPr>
        </p:nvSpPr>
        <p:spPr>
          <a:xfrm>
            <a:off x="2667000" y="2780030"/>
            <a:ext cx="1714500" cy="1047750"/>
          </a:xfrm>
          <a:prstGeom prst="rect">
            <a:avLst/>
          </a:prstGeom>
          <a:noFill/>
        </p:spPr>
        <p:txBody>
          <a:bodyPr vert="horz" wrap="square" lIns="0" tIns="0" rIns="0" bIns="0" rtlCol="0" anchor="ctr"/>
          <a:lstStyle/>
          <a:p>
            <a:pPr marL="0" indent="0" algn="ct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创新设计原子化服务卡片，桌面下拉即可快速访问核心功能，如3分钟情绪复盘，高效利用碎片时间，提升用户触达效率。</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2" name="Image 3" descr="preencoded.png"/>
          <p:cNvPicPr>
            <a:picLocks noChangeAspect="1"/>
          </p:cNvPicPr>
          <p:nvPr>
            <p:custDataLst>
              <p:tags r:id="rId10"/>
            </p:custDataLst>
          </p:nvPr>
        </p:nvPicPr>
        <p:blipFill>
          <a:blip r:embed="rId11"/>
          <a:srcRect/>
          <a:stretch>
            <a:fillRect/>
          </a:stretch>
        </p:blipFill>
        <p:spPr>
          <a:xfrm>
            <a:off x="5381625" y="1546225"/>
            <a:ext cx="476250" cy="476250"/>
          </a:xfrm>
          <a:prstGeom prst="rect">
            <a:avLst/>
          </a:prstGeom>
        </p:spPr>
      </p:pic>
      <p:sp>
        <p:nvSpPr>
          <p:cNvPr id="13" name="Text 7"/>
          <p:cNvSpPr/>
          <p:nvPr>
            <p:custDataLst>
              <p:tags r:id="rId12"/>
            </p:custDataLst>
          </p:nvPr>
        </p:nvSpPr>
        <p:spPr>
          <a:xfrm>
            <a:off x="4762500" y="2237740"/>
            <a:ext cx="1714500" cy="209550"/>
          </a:xfrm>
          <a:prstGeom prst="rect">
            <a:avLst/>
          </a:prstGeom>
          <a:noFill/>
        </p:spPr>
        <p:txBody>
          <a:bodyPr vert="horz" wrap="square" lIns="0" tIns="0" rIns="0" bIns="0" rtlCol="0" anchor="ctr"/>
          <a:lstStyle/>
          <a:p>
            <a:pPr marL="0" indent="0" algn="ctr">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性能与安全双优</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4" name="Text 8"/>
          <p:cNvSpPr/>
          <p:nvPr>
            <p:custDataLst>
              <p:tags r:id="rId13"/>
            </p:custDataLst>
          </p:nvPr>
        </p:nvSpPr>
        <p:spPr>
          <a:xfrm>
            <a:off x="4762500" y="2780030"/>
            <a:ext cx="1714500" cy="1047750"/>
          </a:xfrm>
          <a:prstGeom prst="rect">
            <a:avLst/>
          </a:prstGeom>
          <a:noFill/>
        </p:spPr>
        <p:txBody>
          <a:bodyPr vert="horz" wrap="square" lIns="0" tIns="0" rIns="0" bIns="0" rtlCol="0" anchor="ctr"/>
          <a:lstStyle/>
          <a:p>
            <a:pPr marL="0" indent="0" algn="ct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方舟编译器提升代码效率220%，确保低功耗运行；鸿蒙原生安全架构加密用户数据，符合隐私保护法规，保障数据安全。</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pic>
        <p:nvPicPr>
          <p:cNvPr id="15" name="Image 4" descr="preencoded.png"/>
          <p:cNvPicPr>
            <a:picLocks noChangeAspect="1"/>
          </p:cNvPicPr>
          <p:nvPr>
            <p:custDataLst>
              <p:tags r:id="rId14"/>
            </p:custDataLst>
          </p:nvPr>
        </p:nvPicPr>
        <p:blipFill>
          <a:blip r:embed="rId15"/>
          <a:srcRect/>
          <a:stretch>
            <a:fillRect/>
          </a:stretch>
        </p:blipFill>
        <p:spPr>
          <a:xfrm>
            <a:off x="7477125" y="1546225"/>
            <a:ext cx="476250" cy="476250"/>
          </a:xfrm>
          <a:prstGeom prst="rect">
            <a:avLst/>
          </a:prstGeom>
        </p:spPr>
      </p:pic>
      <p:sp>
        <p:nvSpPr>
          <p:cNvPr id="16" name="Text 9"/>
          <p:cNvSpPr/>
          <p:nvPr>
            <p:custDataLst>
              <p:tags r:id="rId16"/>
            </p:custDataLst>
          </p:nvPr>
        </p:nvSpPr>
        <p:spPr>
          <a:xfrm>
            <a:off x="6858000" y="2237740"/>
            <a:ext cx="1714500" cy="209550"/>
          </a:xfrm>
          <a:prstGeom prst="rect">
            <a:avLst/>
          </a:prstGeom>
          <a:noFill/>
        </p:spPr>
        <p:txBody>
          <a:bodyPr vert="horz" wrap="square" lIns="0" tIns="0" rIns="0" bIns="0" rtlCol="0" anchor="ctr"/>
          <a:lstStyle/>
          <a:p>
            <a:pPr marL="0" indent="0" algn="ctr">
              <a:lnSpc>
                <a:spcPts val="1650"/>
              </a:lnSpc>
              <a:buNone/>
            </a:pPr>
            <a:r>
              <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生态先发优势</a:t>
            </a:r>
            <a:endParaRPr lang="en-US" sz="160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endParaRPr>
          </a:p>
        </p:txBody>
      </p:sp>
      <p:sp>
        <p:nvSpPr>
          <p:cNvPr id="17" name="Text 10"/>
          <p:cNvSpPr/>
          <p:nvPr>
            <p:custDataLst>
              <p:tags r:id="rId17"/>
            </p:custDataLst>
          </p:nvPr>
        </p:nvSpPr>
        <p:spPr>
          <a:xfrm>
            <a:off x="6858000" y="2780030"/>
            <a:ext cx="1714500" cy="1047750"/>
          </a:xfrm>
          <a:prstGeom prst="rect">
            <a:avLst/>
          </a:prstGeom>
          <a:noFill/>
        </p:spPr>
        <p:txBody>
          <a:bodyPr vert="horz" wrap="square" lIns="0" tIns="0" rIns="0" bIns="0" rtlCol="0" anchor="ctr"/>
          <a:lstStyle/>
          <a:p>
            <a:pPr marL="0" indent="0" algn="ctr">
              <a:lnSpc>
                <a:spcPct val="120000"/>
              </a:lnSpc>
              <a:spcBef>
                <a:spcPts val="0"/>
              </a:spcBef>
              <a:spcAft>
                <a:spcPts val="0"/>
              </a:spcAft>
              <a:buNone/>
            </a:pPr>
            <a:r>
              <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作为首款鸿蒙情商原生应用，接入5.8亿华为用户池，主导12项情绪交互标准，构建技术与生态双重壁垒，抢占市场先机。</a:t>
            </a:r>
            <a:endParaRPr lang="en-US" sz="14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图片 12"/>
          <p:cNvPicPr>
            <a:picLocks noChangeAspect="1"/>
          </p:cNvPicPr>
          <p:nvPr/>
        </p:nvPicPr>
        <p:blipFill>
          <a:blip r:embed="rId1"/>
          <a:stretch>
            <a:fillRect/>
          </a:stretch>
        </p:blipFill>
        <p:spPr>
          <a:xfrm>
            <a:off x="412115" y="216535"/>
            <a:ext cx="8320405" cy="45866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rcRect/>
          <a:stretch>
            <a:fillRect/>
          </a:stretch>
        </p:blipFill>
        <p:spPr>
          <a:xfrm>
            <a:off x="0" y="0"/>
            <a:ext cx="9144000" cy="5143500"/>
          </a:xfrm>
          <a:prstGeom prst="rect">
            <a:avLst/>
          </a:prstGeom>
        </p:spPr>
      </p:pic>
      <p:sp>
        <p:nvSpPr>
          <p:cNvPr id="3" name="Text 0"/>
          <p:cNvSpPr/>
          <p:nvPr/>
        </p:nvSpPr>
        <p:spPr>
          <a:xfrm>
            <a:off x="571500" y="3314700"/>
            <a:ext cx="4762500" cy="666750"/>
          </a:xfrm>
          <a:prstGeom prst="rect">
            <a:avLst/>
          </a:prstGeom>
          <a:noFill/>
        </p:spPr>
        <p:txBody>
          <a:bodyPr vert="horz" wrap="square" lIns="0" tIns="0" rIns="0" bIns="0" rtlCol="0" anchor="ctr"/>
          <a:lstStyle/>
          <a:p>
            <a:pPr marL="0" indent="0" algn="l">
              <a:lnSpc>
                <a:spcPts val="5250"/>
              </a:lnSpc>
              <a:buNone/>
            </a:pPr>
            <a:r>
              <a:rPr lang="en-US" sz="3750" b="1" dirty="0">
                <a:solidFill>
                  <a:srgbClr val="333333"/>
                </a:solidFill>
                <a:latin typeface="微软雅黑" panose="020B0503020204020204" pitchFamily="34" charset="-122"/>
                <a:ea typeface="微软雅黑" panose="020B0503020204020204" pitchFamily="34" charset="-122"/>
                <a:cs typeface="微软雅黑" panose="020B0503020204020204" pitchFamily="34" charset="-120"/>
              </a:rPr>
              <a:t>项目研究内容</a:t>
            </a:r>
            <a:endParaRPr lang="en-US" sz="3750" dirty="0"/>
          </a:p>
        </p:txBody>
      </p:sp>
      <p:sp>
        <p:nvSpPr>
          <p:cNvPr id="4" name="Shape 1"/>
          <p:cNvSpPr/>
          <p:nvPr/>
        </p:nvSpPr>
        <p:spPr>
          <a:xfrm>
            <a:off x="571500" y="4157662"/>
            <a:ext cx="4762500" cy="14288"/>
          </a:xfrm>
          <a:prstGeom prst="rect">
            <a:avLst/>
          </a:prstGeom>
          <a:solidFill>
            <a:srgbClr val="333333">
              <a:alpha val="30000"/>
            </a:srgbClr>
          </a:solidFill>
        </p:spPr>
      </p:sp>
      <p:sp>
        <p:nvSpPr>
          <p:cNvPr id="5" name="Text 2"/>
          <p:cNvSpPr/>
          <p:nvPr/>
        </p:nvSpPr>
        <p:spPr>
          <a:xfrm>
            <a:off x="571500" y="4362450"/>
            <a:ext cx="4762500" cy="209550"/>
          </a:xfrm>
          <a:prstGeom prst="rect">
            <a:avLst/>
          </a:prstGeom>
          <a:noFill/>
        </p:spPr>
        <p:txBody>
          <a:bodyPr vert="horz" wrap="square" lIns="0" tIns="0" rIns="0" bIns="0" rtlCol="0" anchor="ctr"/>
          <a:lstStyle/>
          <a:p>
            <a:pPr marL="0" indent="0" algn="l">
              <a:lnSpc>
                <a:spcPts val="1650"/>
              </a:lnSpc>
              <a:buNone/>
            </a:pPr>
            <a:endParaRPr lang="en-US" sz="1050" dirty="0"/>
          </a:p>
        </p:txBody>
      </p:sp>
      <p:sp>
        <p:nvSpPr>
          <p:cNvPr id="6" name="Text 3"/>
          <p:cNvSpPr/>
          <p:nvPr/>
        </p:nvSpPr>
        <p:spPr>
          <a:xfrm>
            <a:off x="5419725" y="3009900"/>
            <a:ext cx="3729038" cy="2857500"/>
          </a:xfrm>
          <a:prstGeom prst="rect">
            <a:avLst/>
          </a:prstGeom>
          <a:noFill/>
        </p:spPr>
        <p:txBody>
          <a:bodyPr vert="horz" wrap="square" lIns="0" tIns="0" rIns="0" bIns="0" rtlCol="0" anchor="ctr"/>
          <a:lstStyle/>
          <a:p>
            <a:pPr marL="0" indent="0" algn="ctr">
              <a:lnSpc>
                <a:spcPts val="22500"/>
              </a:lnSpc>
              <a:buNone/>
            </a:pPr>
            <a:r>
              <a:rPr lang="en-US" sz="22500" b="1" dirty="0">
                <a:solidFill>
                  <a:srgbClr val="F19784"/>
                </a:solidFill>
                <a:latin typeface="微软雅黑" panose="020B0503020204020204" pitchFamily="34" charset="-122"/>
                <a:ea typeface="微软雅黑" panose="020B0503020204020204" pitchFamily="34" charset="-122"/>
                <a:cs typeface="微软雅黑" panose="020B0503020204020204" pitchFamily="34" charset="-120"/>
              </a:rPr>
              <a:t>02</a:t>
            </a:r>
            <a:endParaRPr lang="en-US" sz="22500" dirty="0"/>
          </a:p>
        </p:txBody>
      </p:sp>
    </p:spTree>
  </p:cSld>
  <p:clrMapOvr>
    <a:masterClrMapping/>
  </p:clrMapOvr>
</p:sld>
</file>

<file path=ppt/tags/tag1.xml><?xml version="1.0" encoding="utf-8"?>
<p:tagLst xmlns:p="http://schemas.openxmlformats.org/presentationml/2006/main">
  <p:tag name="KSO_WM_DIAGRAM_VIRTUALLY_FRAME" val="{&quot;height&quot;:248.97929260013606,&quot;left&quot;:277.5,&quot;top&quot;:77.81251968503936,&quot;width&quot;:402.4192810058594}"/>
</p:tagLst>
</file>

<file path=ppt/tags/tag10.xml><?xml version="1.0" encoding="utf-8"?>
<p:tagLst xmlns:p="http://schemas.openxmlformats.org/presentationml/2006/main">
  <p:tag name="KSO_WM_DIAGRAM_VIRTUALLY_FRAME" val="{&quot;height&quot;:248.97929260013606,&quot;left&quot;:277.5,&quot;top&quot;:77.81251968503936,&quot;width&quot;:402.4192810058594}"/>
</p:tagLst>
</file>

<file path=ppt/tags/tag100.xml><?xml version="1.0" encoding="utf-8"?>
<p:tagLst xmlns:p="http://schemas.openxmlformats.org/presentationml/2006/main">
  <p:tag name="KSO_WM_DIAGRAM_VIRTUALLY_FRAME" val="{&quot;height&quot;:145.85,&quot;left&quot;:45,&quot;top&quot;:157.5,&quot;width&quot;:630}"/>
</p:tagLst>
</file>

<file path=ppt/tags/tag101.xml><?xml version="1.0" encoding="utf-8"?>
<p:tagLst xmlns:p="http://schemas.openxmlformats.org/presentationml/2006/main">
  <p:tag name="KSO_WM_DIAGRAM_VIRTUALLY_FRAME" val="{&quot;height&quot;:145.85,&quot;left&quot;:45,&quot;top&quot;:157.5,&quot;width&quot;:630}"/>
</p:tagLst>
</file>

<file path=ppt/tags/tag102.xml><?xml version="1.0" encoding="utf-8"?>
<p:tagLst xmlns:p="http://schemas.openxmlformats.org/presentationml/2006/main">
  <p:tag name="KSO_WM_DIAGRAM_VIRTUALLY_FRAME" val="{&quot;height&quot;:145.85,&quot;left&quot;:45,&quot;top&quot;:157.5,&quot;width&quot;:630}"/>
</p:tagLst>
</file>

<file path=ppt/tags/tag103.xml><?xml version="1.0" encoding="utf-8"?>
<p:tagLst xmlns:p="http://schemas.openxmlformats.org/presentationml/2006/main">
  <p:tag name="KSO_WM_DIAGRAM_VIRTUALLY_FRAME" val="{&quot;height&quot;:349.9792913385827,&quot;left&quot;:277.5,&quot;top&quot;:15.812519685039366,&quot;width&quot;:405.41929133858264}"/>
</p:tagLst>
</file>

<file path=ppt/tags/tag104.xml><?xml version="1.0" encoding="utf-8"?>
<p:tagLst xmlns:p="http://schemas.openxmlformats.org/presentationml/2006/main">
  <p:tag name="KSO_WM_DIAGRAM_VIRTUALLY_FRAME" val="{&quot;height&quot;:349.9792913385827,&quot;left&quot;:277.5,&quot;top&quot;:15.812519685039366,&quot;width&quot;:405.41929133858264}"/>
</p:tagLst>
</file>

<file path=ppt/tags/tag105.xml><?xml version="1.0" encoding="utf-8"?>
<p:tagLst xmlns:p="http://schemas.openxmlformats.org/presentationml/2006/main">
  <p:tag name="KSO_WM_DIAGRAM_VIRTUALLY_FRAME" val="{&quot;height&quot;:349.9792913385827,&quot;left&quot;:277.5,&quot;top&quot;:15.812519685039366,&quot;width&quot;:405.41929133858264}"/>
</p:tagLst>
</file>

<file path=ppt/tags/tag106.xml><?xml version="1.0" encoding="utf-8"?>
<p:tagLst xmlns:p="http://schemas.openxmlformats.org/presentationml/2006/main">
  <p:tag name="KSO_WM_DIAGRAM_VIRTUALLY_FRAME" val="{&quot;height&quot;:349.9792913385827,&quot;left&quot;:277.5,&quot;top&quot;:15.812519685039366,&quot;width&quot;:405.41929133858264}"/>
</p:tagLst>
</file>

<file path=ppt/tags/tag107.xml><?xml version="1.0" encoding="utf-8"?>
<p:tagLst xmlns:p="http://schemas.openxmlformats.org/presentationml/2006/main">
  <p:tag name="KSO_WM_DIAGRAM_VIRTUALLY_FRAME" val="{&quot;height&quot;:349.9792913385827,&quot;left&quot;:277.5,&quot;top&quot;:15.812519685039366,&quot;width&quot;:405.41929133858264}"/>
</p:tagLst>
</file>

<file path=ppt/tags/tag108.xml><?xml version="1.0" encoding="utf-8"?>
<p:tagLst xmlns:p="http://schemas.openxmlformats.org/presentationml/2006/main">
  <p:tag name="KSO_WM_DIAGRAM_VIRTUALLY_FRAME" val="{&quot;height&quot;:349.9792913385827,&quot;left&quot;:277.5,&quot;top&quot;:15.812519685039366,&quot;width&quot;:405.41929133858264}"/>
</p:tagLst>
</file>

<file path=ppt/tags/tag109.xml><?xml version="1.0" encoding="utf-8"?>
<p:tagLst xmlns:p="http://schemas.openxmlformats.org/presentationml/2006/main">
  <p:tag name="KSO_WM_DIAGRAM_VIRTUALLY_FRAME" val="{&quot;height&quot;:349.9792913385827,&quot;left&quot;:277.5,&quot;top&quot;:15.812519685039366,&quot;width&quot;:405.41929133858264}"/>
</p:tagLst>
</file>

<file path=ppt/tags/tag11.xml><?xml version="1.0" encoding="utf-8"?>
<p:tagLst xmlns:p="http://schemas.openxmlformats.org/presentationml/2006/main">
  <p:tag name="KSO_WM_DIAGRAM_VIRTUALLY_FRAME" val="{&quot;height&quot;:292.1,&quot;left&quot;:44.94999999999999,&quot;top&quot;:105,&quot;width&quot;:360.65}"/>
</p:tagLst>
</file>

<file path=ppt/tags/tag110.xml><?xml version="1.0" encoding="utf-8"?>
<p:tagLst xmlns:p="http://schemas.openxmlformats.org/presentationml/2006/main">
  <p:tag name="KSO_WM_DIAGRAM_VIRTUALLY_FRAME" val="{&quot;height&quot;:349.9792913385827,&quot;left&quot;:277.5,&quot;top&quot;:15.812519685039366,&quot;width&quot;:405.41929133858264}"/>
</p:tagLst>
</file>

<file path=ppt/tags/tag12.xml><?xml version="1.0" encoding="utf-8"?>
<p:tagLst xmlns:p="http://schemas.openxmlformats.org/presentationml/2006/main">
  <p:tag name="KSO_WM_DIAGRAM_VIRTUALLY_FRAME" val="{&quot;height&quot;:292.1,&quot;left&quot;:44.94999999999999,&quot;top&quot;:105,&quot;width&quot;:360.65}"/>
</p:tagLst>
</file>

<file path=ppt/tags/tag13.xml><?xml version="1.0" encoding="utf-8"?>
<p:tagLst xmlns:p="http://schemas.openxmlformats.org/presentationml/2006/main">
  <p:tag name="KSO_WM_DIAGRAM_VIRTUALLY_FRAME" val="{&quot;height&quot;:292.1,&quot;left&quot;:44.94999999999999,&quot;top&quot;:105,&quot;width&quot;:360.65}"/>
</p:tagLst>
</file>

<file path=ppt/tags/tag14.xml><?xml version="1.0" encoding="utf-8"?>
<p:tagLst xmlns:p="http://schemas.openxmlformats.org/presentationml/2006/main">
  <p:tag name="KSO_WM_DIAGRAM_VIRTUALLY_FRAME" val="{&quot;height&quot;:292.1,&quot;left&quot;:44.94999999999999,&quot;top&quot;:105,&quot;width&quot;:360.65}"/>
</p:tagLst>
</file>

<file path=ppt/tags/tag15.xml><?xml version="1.0" encoding="utf-8"?>
<p:tagLst xmlns:p="http://schemas.openxmlformats.org/presentationml/2006/main">
  <p:tag name="KSO_WM_DIAGRAM_VIRTUALLY_FRAME" val="{&quot;height&quot;:273.8,&quot;left&quot;:0.05,&quot;top&quot;:73.85,&quot;width&quot;:744.85}"/>
</p:tagLst>
</file>

<file path=ppt/tags/tag16.xml><?xml version="1.0" encoding="utf-8"?>
<p:tagLst xmlns:p="http://schemas.openxmlformats.org/presentationml/2006/main">
  <p:tag name="KSO_WM_DIAGRAM_VIRTUALLY_FRAME" val="{&quot;height&quot;:273.8,&quot;left&quot;:0.05,&quot;top&quot;:73.85,&quot;width&quot;:744.85}"/>
</p:tagLst>
</file>

<file path=ppt/tags/tag17.xml><?xml version="1.0" encoding="utf-8"?>
<p:tagLst xmlns:p="http://schemas.openxmlformats.org/presentationml/2006/main">
  <p:tag name="KSO_WM_DIAGRAM_VIRTUALLY_FRAME" val="{&quot;height&quot;:273.8,&quot;left&quot;:0.05,&quot;top&quot;:73.85,&quot;width&quot;:744.85}"/>
</p:tagLst>
</file>

<file path=ppt/tags/tag18.xml><?xml version="1.0" encoding="utf-8"?>
<p:tagLst xmlns:p="http://schemas.openxmlformats.org/presentationml/2006/main">
  <p:tag name="KSO_WM_DIAGRAM_VIRTUALLY_FRAME" val="{&quot;height&quot;:273.8,&quot;left&quot;:0.05,&quot;top&quot;:73.85,&quot;width&quot;:744.85}"/>
</p:tagLst>
</file>

<file path=ppt/tags/tag19.xml><?xml version="1.0" encoding="utf-8"?>
<p:tagLst xmlns:p="http://schemas.openxmlformats.org/presentationml/2006/main">
  <p:tag name="KSO_WM_DIAGRAM_VIRTUALLY_FRAME" val="{&quot;height&quot;:273.8,&quot;left&quot;:0.05,&quot;top&quot;:73.85,&quot;width&quot;:744.85}"/>
</p:tagLst>
</file>

<file path=ppt/tags/tag2.xml><?xml version="1.0" encoding="utf-8"?>
<p:tagLst xmlns:p="http://schemas.openxmlformats.org/presentationml/2006/main">
  <p:tag name="KSO_WM_DIAGRAM_VIRTUALLY_FRAME" val="{&quot;height&quot;:248.97929260013606,&quot;left&quot;:277.5,&quot;top&quot;:77.81251968503936,&quot;width&quot;:402.4192810058594}"/>
</p:tagLst>
</file>

<file path=ppt/tags/tag20.xml><?xml version="1.0" encoding="utf-8"?>
<p:tagLst xmlns:p="http://schemas.openxmlformats.org/presentationml/2006/main">
  <p:tag name="KSO_WM_DIAGRAM_VIRTUALLY_FRAME" val="{&quot;height&quot;:273.8,&quot;left&quot;:0.05,&quot;top&quot;:73.85,&quot;width&quot;:744.85}"/>
</p:tagLst>
</file>

<file path=ppt/tags/tag21.xml><?xml version="1.0" encoding="utf-8"?>
<p:tagLst xmlns:p="http://schemas.openxmlformats.org/presentationml/2006/main">
  <p:tag name="KSO_WM_DIAGRAM_VIRTUALLY_FRAME" val="{&quot;height&quot;:273.8,&quot;left&quot;:0.05,&quot;top&quot;:73.85,&quot;width&quot;:744.85}"/>
</p:tagLst>
</file>

<file path=ppt/tags/tag22.xml><?xml version="1.0" encoding="utf-8"?>
<p:tagLst xmlns:p="http://schemas.openxmlformats.org/presentationml/2006/main">
  <p:tag name="KSO_WM_DIAGRAM_VIRTUALLY_FRAME" val="{&quot;height&quot;:273.8,&quot;left&quot;:0.05,&quot;top&quot;:73.85,&quot;width&quot;:744.85}"/>
</p:tagLst>
</file>

<file path=ppt/tags/tag23.xml><?xml version="1.0" encoding="utf-8"?>
<p:tagLst xmlns:p="http://schemas.openxmlformats.org/presentationml/2006/main">
  <p:tag name="KSO_WM_DIAGRAM_VIRTUALLY_FRAME" val="{&quot;height&quot;:273.8,&quot;left&quot;:0.05,&quot;top&quot;:73.85,&quot;width&quot;:744.85}"/>
</p:tagLst>
</file>

<file path=ppt/tags/tag24.xml><?xml version="1.0" encoding="utf-8"?>
<p:tagLst xmlns:p="http://schemas.openxmlformats.org/presentationml/2006/main">
  <p:tag name="KSO_WM_DIAGRAM_VIRTUALLY_FRAME" val="{&quot;height&quot;:273.8,&quot;left&quot;:0.05,&quot;top&quot;:73.85,&quot;width&quot;:744.85}"/>
</p:tagLst>
</file>

<file path=ppt/tags/tag25.xml><?xml version="1.0" encoding="utf-8"?>
<p:tagLst xmlns:p="http://schemas.openxmlformats.org/presentationml/2006/main">
  <p:tag name="KSO_WM_DIAGRAM_VIRTUALLY_FRAME" val="{&quot;height&quot;:273.8,&quot;left&quot;:0.05,&quot;top&quot;:73.85,&quot;width&quot;:744.85}"/>
</p:tagLst>
</file>

<file path=ppt/tags/tag26.xml><?xml version="1.0" encoding="utf-8"?>
<p:tagLst xmlns:p="http://schemas.openxmlformats.org/presentationml/2006/main">
  <p:tag name="KSO_WM_DIAGRAM_VIRTUALLY_FRAME" val="{&quot;height&quot;:273.8,&quot;left&quot;:0.05,&quot;top&quot;:73.85,&quot;width&quot;:744.85}"/>
</p:tagLst>
</file>

<file path=ppt/tags/tag27.xml><?xml version="1.0" encoding="utf-8"?>
<p:tagLst xmlns:p="http://schemas.openxmlformats.org/presentationml/2006/main">
  <p:tag name="KSO_WM_DIAGRAM_VIRTUALLY_FRAME" val="{&quot;height&quot;:200.62503937007872,&quot;left&quot;:31.5,&quot;top&quot;:114,&quot;width&quot;:656.9648031496063}"/>
</p:tagLst>
</file>

<file path=ppt/tags/tag28.xml><?xml version="1.0" encoding="utf-8"?>
<p:tagLst xmlns:p="http://schemas.openxmlformats.org/presentationml/2006/main">
  <p:tag name="KSO_WM_DIAGRAM_VIRTUALLY_FRAME" val="{&quot;height&quot;:200.62503937007872,&quot;left&quot;:31.5,&quot;top&quot;:114,&quot;width&quot;:656.9648031496063}"/>
</p:tagLst>
</file>

<file path=ppt/tags/tag29.xml><?xml version="1.0" encoding="utf-8"?>
<p:tagLst xmlns:p="http://schemas.openxmlformats.org/presentationml/2006/main">
  <p:tag name="KSO_WM_DIAGRAM_VIRTUALLY_FRAME" val="{&quot;height&quot;:200.62503937007872,&quot;left&quot;:31.5,&quot;top&quot;:114,&quot;width&quot;:656.9648031496063}"/>
</p:tagLst>
</file>

<file path=ppt/tags/tag3.xml><?xml version="1.0" encoding="utf-8"?>
<p:tagLst xmlns:p="http://schemas.openxmlformats.org/presentationml/2006/main">
  <p:tag name="KSO_WM_DIAGRAM_VIRTUALLY_FRAME" val="{&quot;height&quot;:248.97929260013606,&quot;left&quot;:277.5,&quot;top&quot;:77.81251968503936,&quot;width&quot;:402.4192810058594}"/>
</p:tagLst>
</file>

<file path=ppt/tags/tag30.xml><?xml version="1.0" encoding="utf-8"?>
<p:tagLst xmlns:p="http://schemas.openxmlformats.org/presentationml/2006/main">
  <p:tag name="KSO_WM_DIAGRAM_VIRTUALLY_FRAME" val="{&quot;height&quot;:200.62503937007872,&quot;left&quot;:31.5,&quot;top&quot;:114,&quot;width&quot;:656.9648031496063}"/>
</p:tagLst>
</file>

<file path=ppt/tags/tag31.xml><?xml version="1.0" encoding="utf-8"?>
<p:tagLst xmlns:p="http://schemas.openxmlformats.org/presentationml/2006/main">
  <p:tag name="KSO_WM_DIAGRAM_VIRTUALLY_FRAME" val="{&quot;height&quot;:200.62503937007872,&quot;left&quot;:31.5,&quot;top&quot;:114,&quot;width&quot;:656.9648031496063}"/>
</p:tagLst>
</file>

<file path=ppt/tags/tag32.xml><?xml version="1.0" encoding="utf-8"?>
<p:tagLst xmlns:p="http://schemas.openxmlformats.org/presentationml/2006/main">
  <p:tag name="KSO_WM_DIAGRAM_VIRTUALLY_FRAME" val="{&quot;height&quot;:200.62503937007872,&quot;left&quot;:31.5,&quot;top&quot;:114,&quot;width&quot;:656.9648031496063}"/>
</p:tagLst>
</file>

<file path=ppt/tags/tag33.xml><?xml version="1.0" encoding="utf-8"?>
<p:tagLst xmlns:p="http://schemas.openxmlformats.org/presentationml/2006/main">
  <p:tag name="KSO_WM_DIAGRAM_VIRTUALLY_FRAME" val="{&quot;height&quot;:200.62503937007872,&quot;left&quot;:31.5,&quot;top&quot;:114,&quot;width&quot;:656.9648031496063}"/>
</p:tagLst>
</file>

<file path=ppt/tags/tag34.xml><?xml version="1.0" encoding="utf-8"?>
<p:tagLst xmlns:p="http://schemas.openxmlformats.org/presentationml/2006/main">
  <p:tag name="KSO_WM_DIAGRAM_VIRTUALLY_FRAME" val="{&quot;height&quot;:200.62503937007872,&quot;left&quot;:31.5,&quot;top&quot;:114,&quot;width&quot;:656.9648031496063}"/>
</p:tagLst>
</file>

<file path=ppt/tags/tag35.xml><?xml version="1.0" encoding="utf-8"?>
<p:tagLst xmlns:p="http://schemas.openxmlformats.org/presentationml/2006/main">
  <p:tag name="KSO_WM_DIAGRAM_VIRTUALLY_FRAME" val="{&quot;height&quot;:200.62503937007872,&quot;left&quot;:31.5,&quot;top&quot;:114,&quot;width&quot;:656.9648031496063}"/>
</p:tagLst>
</file>

<file path=ppt/tags/tag36.xml><?xml version="1.0" encoding="utf-8"?>
<p:tagLst xmlns:p="http://schemas.openxmlformats.org/presentationml/2006/main">
  <p:tag name="KSO_WM_DIAGRAM_VIRTUALLY_FRAME" val="{&quot;height&quot;:193.75,&quot;left&quot;:45,&quot;top&quot;:115.75,&quot;width&quot;:630}"/>
</p:tagLst>
</file>

<file path=ppt/tags/tag37.xml><?xml version="1.0" encoding="utf-8"?>
<p:tagLst xmlns:p="http://schemas.openxmlformats.org/presentationml/2006/main">
  <p:tag name="KSO_WM_DIAGRAM_VIRTUALLY_FRAME" val="{&quot;height&quot;:193.75,&quot;left&quot;:45,&quot;top&quot;:115.75,&quot;width&quot;:630}"/>
</p:tagLst>
</file>

<file path=ppt/tags/tag38.xml><?xml version="1.0" encoding="utf-8"?>
<p:tagLst xmlns:p="http://schemas.openxmlformats.org/presentationml/2006/main">
  <p:tag name="KSO_WM_DIAGRAM_VIRTUALLY_FRAME" val="{&quot;height&quot;:193.75,&quot;left&quot;:45,&quot;top&quot;:115.75,&quot;width&quot;:630}"/>
</p:tagLst>
</file>

<file path=ppt/tags/tag39.xml><?xml version="1.0" encoding="utf-8"?>
<p:tagLst xmlns:p="http://schemas.openxmlformats.org/presentationml/2006/main">
  <p:tag name="KSO_WM_DIAGRAM_VIRTUALLY_FRAME" val="{&quot;height&quot;:193.75,&quot;left&quot;:45,&quot;top&quot;:115.75,&quot;width&quot;:630}"/>
</p:tagLst>
</file>

<file path=ppt/tags/tag4.xml><?xml version="1.0" encoding="utf-8"?>
<p:tagLst xmlns:p="http://schemas.openxmlformats.org/presentationml/2006/main">
  <p:tag name="KSO_WM_DIAGRAM_VIRTUALLY_FRAME" val="{&quot;height&quot;:248.97929260013606,&quot;left&quot;:277.5,&quot;top&quot;:77.81251968503936,&quot;width&quot;:402.4192810058594}"/>
</p:tagLst>
</file>

<file path=ppt/tags/tag40.xml><?xml version="1.0" encoding="utf-8"?>
<p:tagLst xmlns:p="http://schemas.openxmlformats.org/presentationml/2006/main">
  <p:tag name="KSO_WM_DIAGRAM_VIRTUALLY_FRAME" val="{&quot;height&quot;:193.75,&quot;left&quot;:45,&quot;top&quot;:115.75,&quot;width&quot;:630}"/>
</p:tagLst>
</file>

<file path=ppt/tags/tag41.xml><?xml version="1.0" encoding="utf-8"?>
<p:tagLst xmlns:p="http://schemas.openxmlformats.org/presentationml/2006/main">
  <p:tag name="KSO_WM_DIAGRAM_VIRTUALLY_FRAME" val="{&quot;height&quot;:193.75,&quot;left&quot;:45,&quot;top&quot;:115.75,&quot;width&quot;:630}"/>
</p:tagLst>
</file>

<file path=ppt/tags/tag42.xml><?xml version="1.0" encoding="utf-8"?>
<p:tagLst xmlns:p="http://schemas.openxmlformats.org/presentationml/2006/main">
  <p:tag name="KSO_WM_DIAGRAM_VIRTUALLY_FRAME" val="{&quot;height&quot;:193.75,&quot;left&quot;:45,&quot;top&quot;:115.75,&quot;width&quot;:630}"/>
</p:tagLst>
</file>

<file path=ppt/tags/tag43.xml><?xml version="1.0" encoding="utf-8"?>
<p:tagLst xmlns:p="http://schemas.openxmlformats.org/presentationml/2006/main">
  <p:tag name="KSO_WM_DIAGRAM_VIRTUALLY_FRAME" val="{&quot;height&quot;:193.75,&quot;left&quot;:45,&quot;top&quot;:115.75,&quot;width&quot;:630}"/>
</p:tagLst>
</file>

<file path=ppt/tags/tag44.xml><?xml version="1.0" encoding="utf-8"?>
<p:tagLst xmlns:p="http://schemas.openxmlformats.org/presentationml/2006/main">
  <p:tag name="KSO_WM_DIAGRAM_VIRTUALLY_FRAME" val="{&quot;height&quot;:193.75,&quot;left&quot;:45,&quot;top&quot;:115.75,&quot;width&quot;:630}"/>
</p:tagLst>
</file>

<file path=ppt/tags/tag45.xml><?xml version="1.0" encoding="utf-8"?>
<p:tagLst xmlns:p="http://schemas.openxmlformats.org/presentationml/2006/main">
  <p:tag name="KSO_WM_DIAGRAM_VIRTUALLY_FRAME" val="{&quot;height&quot;:193.75,&quot;left&quot;:45,&quot;top&quot;:115.75,&quot;width&quot;:630}"/>
</p:tagLst>
</file>

<file path=ppt/tags/tag46.xml><?xml version="1.0" encoding="utf-8"?>
<p:tagLst xmlns:p="http://schemas.openxmlformats.org/presentationml/2006/main">
  <p:tag name="KSO_WM_DIAGRAM_VIRTUALLY_FRAME" val="{&quot;height&quot;:193.75,&quot;left&quot;:45,&quot;top&quot;:115.75,&quot;width&quot;:630}"/>
</p:tagLst>
</file>

<file path=ppt/tags/tag47.xml><?xml version="1.0" encoding="utf-8"?>
<p:tagLst xmlns:p="http://schemas.openxmlformats.org/presentationml/2006/main">
  <p:tag name="KSO_WM_DIAGRAM_VIRTUALLY_FRAME" val="{&quot;height&quot;:193.75,&quot;left&quot;:45,&quot;top&quot;:115.75,&quot;width&quot;:630}"/>
</p:tagLst>
</file>

<file path=ppt/tags/tag48.xml><?xml version="1.0" encoding="utf-8"?>
<p:tagLst xmlns:p="http://schemas.openxmlformats.org/presentationml/2006/main">
  <p:tag name="KSO_WM_DIAGRAM_VIRTUALLY_FRAME" val="{&quot;height&quot;:327.85,&quot;left&quot;:321.9,&quot;top&quot;:69.45,&quot;width&quot;:374.75}"/>
</p:tagLst>
</file>

<file path=ppt/tags/tag49.xml><?xml version="1.0" encoding="utf-8"?>
<p:tagLst xmlns:p="http://schemas.openxmlformats.org/presentationml/2006/main">
  <p:tag name="KSO_WM_DIAGRAM_VIRTUALLY_FRAME" val="{&quot;height&quot;:327.85,&quot;left&quot;:321.9,&quot;top&quot;:69.45,&quot;width&quot;:374.75}"/>
</p:tagLst>
</file>

<file path=ppt/tags/tag5.xml><?xml version="1.0" encoding="utf-8"?>
<p:tagLst xmlns:p="http://schemas.openxmlformats.org/presentationml/2006/main">
  <p:tag name="KSO_WM_DIAGRAM_VIRTUALLY_FRAME" val="{&quot;height&quot;:248.97929260013606,&quot;left&quot;:277.5,&quot;top&quot;:77.81251968503936,&quot;width&quot;:402.4192810058594}"/>
</p:tagLst>
</file>

<file path=ppt/tags/tag50.xml><?xml version="1.0" encoding="utf-8"?>
<p:tagLst xmlns:p="http://schemas.openxmlformats.org/presentationml/2006/main">
  <p:tag name="KSO_WM_DIAGRAM_VIRTUALLY_FRAME" val="{&quot;height&quot;:327.85,&quot;left&quot;:321.9,&quot;top&quot;:69.45,&quot;width&quot;:374.75}"/>
</p:tagLst>
</file>

<file path=ppt/tags/tag51.xml><?xml version="1.0" encoding="utf-8"?>
<p:tagLst xmlns:p="http://schemas.openxmlformats.org/presentationml/2006/main">
  <p:tag name="KSO_WM_DIAGRAM_VIRTUALLY_FRAME" val="{&quot;height&quot;:327.85,&quot;left&quot;:321.9,&quot;top&quot;:69.45,&quot;width&quot;:374.75}"/>
</p:tagLst>
</file>

<file path=ppt/tags/tag52.xml><?xml version="1.0" encoding="utf-8"?>
<p:tagLst xmlns:p="http://schemas.openxmlformats.org/presentationml/2006/main">
  <p:tag name="KSO_WM_DIAGRAM_VIRTUALLY_FRAME" val="{&quot;height&quot;:327.85,&quot;left&quot;:321.9,&quot;top&quot;:69.45,&quot;width&quot;:374.75}"/>
</p:tagLst>
</file>

<file path=ppt/tags/tag53.xml><?xml version="1.0" encoding="utf-8"?>
<p:tagLst xmlns:p="http://schemas.openxmlformats.org/presentationml/2006/main">
  <p:tag name="KSO_WM_DIAGRAM_VIRTUALLY_FRAME" val="{&quot;height&quot;:327.85,&quot;left&quot;:321.9,&quot;top&quot;:69.45,&quot;width&quot;:374.75}"/>
</p:tagLst>
</file>

<file path=ppt/tags/tag54.xml><?xml version="1.0" encoding="utf-8"?>
<p:tagLst xmlns:p="http://schemas.openxmlformats.org/presentationml/2006/main">
  <p:tag name="KSO_WM_DIAGRAM_VIRTUALLY_FRAME" val="{&quot;height&quot;:327.85,&quot;left&quot;:321.9,&quot;top&quot;:69.45,&quot;width&quot;:374.75}"/>
</p:tagLst>
</file>

<file path=ppt/tags/tag55.xml><?xml version="1.0" encoding="utf-8"?>
<p:tagLst xmlns:p="http://schemas.openxmlformats.org/presentationml/2006/main">
  <p:tag name="KSO_WM_DIAGRAM_VIRTUALLY_FRAME" val="{&quot;height&quot;:327.85,&quot;left&quot;:321.9,&quot;top&quot;:69.45,&quot;width&quot;:374.75}"/>
</p:tagLst>
</file>

<file path=ppt/tags/tag56.xml><?xml version="1.0" encoding="utf-8"?>
<p:tagLst xmlns:p="http://schemas.openxmlformats.org/presentationml/2006/main">
  <p:tag name="KSO_WM_DIAGRAM_VIRTUALLY_FRAME" val="{&quot;height&quot;:327.85,&quot;left&quot;:321.9,&quot;top&quot;:69.45,&quot;width&quot;:374.75}"/>
</p:tagLst>
</file>

<file path=ppt/tags/tag57.xml><?xml version="1.0" encoding="utf-8"?>
<p:tagLst xmlns:p="http://schemas.openxmlformats.org/presentationml/2006/main">
  <p:tag name="KSO_WM_DIAGRAM_VIRTUALLY_FRAME" val="{&quot;height&quot;:327.85,&quot;left&quot;:321.9,&quot;top&quot;:69.45,&quot;width&quot;:374.75}"/>
</p:tagLst>
</file>

<file path=ppt/tags/tag58.xml><?xml version="1.0" encoding="utf-8"?>
<p:tagLst xmlns:p="http://schemas.openxmlformats.org/presentationml/2006/main">
  <p:tag name="KSO_WM_DIAGRAM_VIRTUALLY_FRAME" val="{&quot;height&quot;:327.85,&quot;left&quot;:321.9,&quot;top&quot;:69.45,&quot;width&quot;:374.75}"/>
</p:tagLst>
</file>

<file path=ppt/tags/tag59.xml><?xml version="1.0" encoding="utf-8"?>
<p:tagLst xmlns:p="http://schemas.openxmlformats.org/presentationml/2006/main">
  <p:tag name="KSO_WM_DIAGRAM_VIRTUALLY_FRAME" val="{&quot;height&quot;:327.85,&quot;left&quot;:321.9,&quot;top&quot;:69.45,&quot;width&quot;:374.75}"/>
</p:tagLst>
</file>

<file path=ppt/tags/tag6.xml><?xml version="1.0" encoding="utf-8"?>
<p:tagLst xmlns:p="http://schemas.openxmlformats.org/presentationml/2006/main">
  <p:tag name="KSO_WM_DIAGRAM_VIRTUALLY_FRAME" val="{&quot;height&quot;:248.97929260013606,&quot;left&quot;:277.5,&quot;top&quot;:77.81251968503936,&quot;width&quot;:402.4192810058594}"/>
</p:tagLst>
</file>

<file path=ppt/tags/tag60.xml><?xml version="1.0" encoding="utf-8"?>
<p:tagLst xmlns:p="http://schemas.openxmlformats.org/presentationml/2006/main">
  <p:tag name="KSO_WM_DIAGRAM_VIRTUALLY_FRAME" val="{&quot;height&quot;:451.5,&quot;left&quot;:335.25,&quot;top&quot;:91.5,&quot;width&quot;:384.15}"/>
</p:tagLst>
</file>

<file path=ppt/tags/tag61.xml><?xml version="1.0" encoding="utf-8"?>
<p:tagLst xmlns:p="http://schemas.openxmlformats.org/presentationml/2006/main">
  <p:tag name="KSO_WM_DIAGRAM_VIRTUALLY_FRAME" val="{&quot;height&quot;:451.5,&quot;left&quot;:335.25,&quot;top&quot;:91.5,&quot;width&quot;:384.15}"/>
</p:tagLst>
</file>

<file path=ppt/tags/tag62.xml><?xml version="1.0" encoding="utf-8"?>
<p:tagLst xmlns:p="http://schemas.openxmlformats.org/presentationml/2006/main">
  <p:tag name="KSO_WM_DIAGRAM_VIRTUALLY_FRAME" val="{&quot;height&quot;:451.5,&quot;left&quot;:335.25,&quot;top&quot;:91.5,&quot;width&quot;:384.15}"/>
</p:tagLst>
</file>

<file path=ppt/tags/tag63.xml><?xml version="1.0" encoding="utf-8"?>
<p:tagLst xmlns:p="http://schemas.openxmlformats.org/presentationml/2006/main">
  <p:tag name="KSO_WM_DIAGRAM_VIRTUALLY_FRAME" val="{&quot;height&quot;:451.5,&quot;left&quot;:335.25,&quot;top&quot;:91.5,&quot;width&quot;:384.15}"/>
</p:tagLst>
</file>

<file path=ppt/tags/tag64.xml><?xml version="1.0" encoding="utf-8"?>
<p:tagLst xmlns:p="http://schemas.openxmlformats.org/presentationml/2006/main">
  <p:tag name="KSO_WM_DIAGRAM_VIRTUALLY_FRAME" val="{&quot;height&quot;:451.5,&quot;left&quot;:335.25,&quot;top&quot;:91.5,&quot;width&quot;:384.15}"/>
</p:tagLst>
</file>

<file path=ppt/tags/tag65.xml><?xml version="1.0" encoding="utf-8"?>
<p:tagLst xmlns:p="http://schemas.openxmlformats.org/presentationml/2006/main">
  <p:tag name="KSO_WM_DIAGRAM_VIRTUALLY_FRAME" val="{&quot;height&quot;:451.5,&quot;left&quot;:335.25,&quot;top&quot;:91.5,&quot;width&quot;:384.15}"/>
</p:tagLst>
</file>

<file path=ppt/tags/tag66.xml><?xml version="1.0" encoding="utf-8"?>
<p:tagLst xmlns:p="http://schemas.openxmlformats.org/presentationml/2006/main">
  <p:tag name="KSO_WM_DIAGRAM_VIRTUALLY_FRAME" val="{&quot;height&quot;:451.5,&quot;left&quot;:335.25,&quot;top&quot;:91.5,&quot;width&quot;:384.15}"/>
</p:tagLst>
</file>

<file path=ppt/tags/tag67.xml><?xml version="1.0" encoding="utf-8"?>
<p:tagLst xmlns:p="http://schemas.openxmlformats.org/presentationml/2006/main">
  <p:tag name="KSO_WM_DIAGRAM_VIRTUALLY_FRAME" val="{&quot;height&quot;:451.5,&quot;left&quot;:335.25,&quot;top&quot;:91.5,&quot;width&quot;:384.15}"/>
</p:tagLst>
</file>

<file path=ppt/tags/tag68.xml><?xml version="1.0" encoding="utf-8"?>
<p:tagLst xmlns:p="http://schemas.openxmlformats.org/presentationml/2006/main">
  <p:tag name="KSO_WM_DIAGRAM_VIRTUALLY_FRAME" val="{&quot;height&quot;:451.5,&quot;left&quot;:335.25,&quot;top&quot;:91.5,&quot;width&quot;:384.15}"/>
</p:tagLst>
</file>

<file path=ppt/tags/tag69.xml><?xml version="1.0" encoding="utf-8"?>
<p:tagLst xmlns:p="http://schemas.openxmlformats.org/presentationml/2006/main">
  <p:tag name="KSO_WM_DIAGRAM_VIRTUALLY_FRAME" val="{&quot;height&quot;:251.5,&quot;left&quot;:45,&quot;top&quot;:90.5,&quot;width&quot;:630}"/>
</p:tagLst>
</file>

<file path=ppt/tags/tag7.xml><?xml version="1.0" encoding="utf-8"?>
<p:tagLst xmlns:p="http://schemas.openxmlformats.org/presentationml/2006/main">
  <p:tag name="KSO_WM_DIAGRAM_VIRTUALLY_FRAME" val="{&quot;height&quot;:248.97929260013606,&quot;left&quot;:277.5,&quot;top&quot;:77.81251968503936,&quot;width&quot;:402.4192810058594}"/>
</p:tagLst>
</file>

<file path=ppt/tags/tag70.xml><?xml version="1.0" encoding="utf-8"?>
<p:tagLst xmlns:p="http://schemas.openxmlformats.org/presentationml/2006/main">
  <p:tag name="KSO_WM_DIAGRAM_VIRTUALLY_FRAME" val="{&quot;height&quot;:251.5,&quot;left&quot;:45,&quot;top&quot;:90.5,&quot;width&quot;:630}"/>
</p:tagLst>
</file>

<file path=ppt/tags/tag71.xml><?xml version="1.0" encoding="utf-8"?>
<p:tagLst xmlns:p="http://schemas.openxmlformats.org/presentationml/2006/main">
  <p:tag name="KSO_WM_DIAGRAM_VIRTUALLY_FRAME" val="{&quot;height&quot;:251.5,&quot;left&quot;:45,&quot;top&quot;:90.5,&quot;width&quot;:630}"/>
</p:tagLst>
</file>

<file path=ppt/tags/tag72.xml><?xml version="1.0" encoding="utf-8"?>
<p:tagLst xmlns:p="http://schemas.openxmlformats.org/presentationml/2006/main">
  <p:tag name="KSO_WM_DIAGRAM_VIRTUALLY_FRAME" val="{&quot;height&quot;:251.5,&quot;left&quot;:45,&quot;top&quot;:90.5,&quot;width&quot;:630}"/>
</p:tagLst>
</file>

<file path=ppt/tags/tag73.xml><?xml version="1.0" encoding="utf-8"?>
<p:tagLst xmlns:p="http://schemas.openxmlformats.org/presentationml/2006/main">
  <p:tag name="KSO_WM_DIAGRAM_VIRTUALLY_FRAME" val="{&quot;height&quot;:251.5,&quot;left&quot;:45,&quot;top&quot;:90.5,&quot;width&quot;:630}"/>
</p:tagLst>
</file>

<file path=ppt/tags/tag74.xml><?xml version="1.0" encoding="utf-8"?>
<p:tagLst xmlns:p="http://schemas.openxmlformats.org/presentationml/2006/main">
  <p:tag name="KSO_WM_DIAGRAM_VIRTUALLY_FRAME" val="{&quot;height&quot;:251.5,&quot;left&quot;:45,&quot;top&quot;:90.5,&quot;width&quot;:630}"/>
</p:tagLst>
</file>

<file path=ppt/tags/tag75.xml><?xml version="1.0" encoding="utf-8"?>
<p:tagLst xmlns:p="http://schemas.openxmlformats.org/presentationml/2006/main">
  <p:tag name="KSO_WM_DIAGRAM_VIRTUALLY_FRAME" val="{&quot;height&quot;:251.5,&quot;left&quot;:45,&quot;top&quot;:90.5,&quot;width&quot;:630}"/>
</p:tagLst>
</file>

<file path=ppt/tags/tag76.xml><?xml version="1.0" encoding="utf-8"?>
<p:tagLst xmlns:p="http://schemas.openxmlformats.org/presentationml/2006/main">
  <p:tag name="KSO_WM_DIAGRAM_VIRTUALLY_FRAME" val="{&quot;height&quot;:251.5,&quot;left&quot;:45,&quot;top&quot;:90.5,&quot;width&quot;:630}"/>
</p:tagLst>
</file>

<file path=ppt/tags/tag77.xml><?xml version="1.0" encoding="utf-8"?>
<p:tagLst xmlns:p="http://schemas.openxmlformats.org/presentationml/2006/main">
  <p:tag name="KSO_WM_DIAGRAM_VIRTUALLY_FRAME" val="{&quot;height&quot;:222,&quot;left&quot;:31.5,&quot;top&quot;:114,&quot;width&quot;:657}"/>
</p:tagLst>
</file>

<file path=ppt/tags/tag78.xml><?xml version="1.0" encoding="utf-8"?>
<p:tagLst xmlns:p="http://schemas.openxmlformats.org/presentationml/2006/main">
  <p:tag name="KSO_WM_DIAGRAM_VIRTUALLY_FRAME" val="{&quot;height&quot;:222,&quot;left&quot;:31.5,&quot;top&quot;:114,&quot;width&quot;:657}"/>
</p:tagLst>
</file>

<file path=ppt/tags/tag79.xml><?xml version="1.0" encoding="utf-8"?>
<p:tagLst xmlns:p="http://schemas.openxmlformats.org/presentationml/2006/main">
  <p:tag name="KSO_WM_DIAGRAM_VIRTUALLY_FRAME" val="{&quot;height&quot;:222,&quot;left&quot;:31.5,&quot;top&quot;:114,&quot;width&quot;:657}"/>
</p:tagLst>
</file>

<file path=ppt/tags/tag8.xml><?xml version="1.0" encoding="utf-8"?>
<p:tagLst xmlns:p="http://schemas.openxmlformats.org/presentationml/2006/main">
  <p:tag name="KSO_WM_DIAGRAM_VIRTUALLY_FRAME" val="{&quot;height&quot;:248.97929260013606,&quot;left&quot;:277.5,&quot;top&quot;:77.81251968503936,&quot;width&quot;:402.4192810058594}"/>
</p:tagLst>
</file>

<file path=ppt/tags/tag80.xml><?xml version="1.0" encoding="utf-8"?>
<p:tagLst xmlns:p="http://schemas.openxmlformats.org/presentationml/2006/main">
  <p:tag name="KSO_WM_DIAGRAM_VIRTUALLY_FRAME" val="{&quot;height&quot;:222,&quot;left&quot;:31.5,&quot;top&quot;:114,&quot;width&quot;:657}"/>
</p:tagLst>
</file>

<file path=ppt/tags/tag81.xml><?xml version="1.0" encoding="utf-8"?>
<p:tagLst xmlns:p="http://schemas.openxmlformats.org/presentationml/2006/main">
  <p:tag name="KSO_WM_DIAGRAM_VIRTUALLY_FRAME" val="{&quot;height&quot;:222,&quot;left&quot;:31.5,&quot;top&quot;:114,&quot;width&quot;:657}"/>
</p:tagLst>
</file>

<file path=ppt/tags/tag82.xml><?xml version="1.0" encoding="utf-8"?>
<p:tagLst xmlns:p="http://schemas.openxmlformats.org/presentationml/2006/main">
  <p:tag name="KSO_WM_DIAGRAM_VIRTUALLY_FRAME" val="{&quot;height&quot;:222,&quot;left&quot;:31.5,&quot;top&quot;:114,&quot;width&quot;:657}"/>
</p:tagLst>
</file>

<file path=ppt/tags/tag83.xml><?xml version="1.0" encoding="utf-8"?>
<p:tagLst xmlns:p="http://schemas.openxmlformats.org/presentationml/2006/main">
  <p:tag name="KSO_WM_DIAGRAM_VIRTUALLY_FRAME" val="{&quot;height&quot;:222,&quot;left&quot;:31.5,&quot;top&quot;:114,&quot;width&quot;:657}"/>
</p:tagLst>
</file>

<file path=ppt/tags/tag84.xml><?xml version="1.0" encoding="utf-8"?>
<p:tagLst xmlns:p="http://schemas.openxmlformats.org/presentationml/2006/main">
  <p:tag name="KSO_WM_DIAGRAM_VIRTUALLY_FRAME" val="{&quot;height&quot;:222,&quot;left&quot;:31.5,&quot;top&quot;:114,&quot;width&quot;:657}"/>
</p:tagLst>
</file>

<file path=ppt/tags/tag85.xml><?xml version="1.0" encoding="utf-8"?>
<p:tagLst xmlns:p="http://schemas.openxmlformats.org/presentationml/2006/main">
  <p:tag name="KSO_WM_DIAGRAM_VIRTUALLY_FRAME" val="{&quot;height&quot;:222,&quot;left&quot;:31.5,&quot;top&quot;:114,&quot;width&quot;:657}"/>
</p:tagLst>
</file>

<file path=ppt/tags/tag86.xml><?xml version="1.0" encoding="utf-8"?>
<p:tagLst xmlns:p="http://schemas.openxmlformats.org/presentationml/2006/main">
  <p:tag name="KSO_WM_DIAGRAM_VIRTUALLY_FRAME" val="{&quot;height&quot;:222,&quot;left&quot;:31.5,&quot;top&quot;:114,&quot;width&quot;:657}"/>
</p:tagLst>
</file>

<file path=ppt/tags/tag87.xml><?xml version="1.0" encoding="utf-8"?>
<p:tagLst xmlns:p="http://schemas.openxmlformats.org/presentationml/2006/main">
  <p:tag name="KSO_WM_DIAGRAM_VIRTUALLY_FRAME" val="{&quot;height&quot;:222,&quot;left&quot;:31.5,&quot;top&quot;:114,&quot;width&quot;:657}"/>
</p:tagLst>
</file>

<file path=ppt/tags/tag88.xml><?xml version="1.0" encoding="utf-8"?>
<p:tagLst xmlns:p="http://schemas.openxmlformats.org/presentationml/2006/main">
  <p:tag name="KSO_WM_DIAGRAM_VIRTUALLY_FRAME" val="{&quot;height&quot;:222,&quot;left&quot;:31.5,&quot;top&quot;:114,&quot;width&quot;:657}"/>
</p:tagLst>
</file>

<file path=ppt/tags/tag89.xml><?xml version="1.0" encoding="utf-8"?>
<p:tagLst xmlns:p="http://schemas.openxmlformats.org/presentationml/2006/main">
  <p:tag name="KSO_WM_DIAGRAM_VIRTUALLY_FRAME" val="{&quot;height&quot;:114,&quot;left&quot;:45,&quot;top&quot;:129,&quot;width&quot;:630}"/>
</p:tagLst>
</file>

<file path=ppt/tags/tag9.xml><?xml version="1.0" encoding="utf-8"?>
<p:tagLst xmlns:p="http://schemas.openxmlformats.org/presentationml/2006/main">
  <p:tag name="KSO_WM_DIAGRAM_VIRTUALLY_FRAME" val="{&quot;height&quot;:248.97929260013606,&quot;left&quot;:277.5,&quot;top&quot;:77.81251968503936,&quot;width&quot;:402.4192810058594}"/>
</p:tagLst>
</file>

<file path=ppt/tags/tag90.xml><?xml version="1.0" encoding="utf-8"?>
<p:tagLst xmlns:p="http://schemas.openxmlformats.org/presentationml/2006/main">
  <p:tag name="KSO_WM_DIAGRAM_VIRTUALLY_FRAME" val="{&quot;height&quot;:114,&quot;left&quot;:45,&quot;top&quot;:129,&quot;width&quot;:630}"/>
</p:tagLst>
</file>

<file path=ppt/tags/tag91.xml><?xml version="1.0" encoding="utf-8"?>
<p:tagLst xmlns:p="http://schemas.openxmlformats.org/presentationml/2006/main">
  <p:tag name="KSO_WM_DIAGRAM_VIRTUALLY_FRAME" val="{&quot;height&quot;:114,&quot;left&quot;:45,&quot;top&quot;:129,&quot;width&quot;:630}"/>
</p:tagLst>
</file>

<file path=ppt/tags/tag92.xml><?xml version="1.0" encoding="utf-8"?>
<p:tagLst xmlns:p="http://schemas.openxmlformats.org/presentationml/2006/main">
  <p:tag name="KSO_WM_DIAGRAM_VIRTUALLY_FRAME" val="{&quot;height&quot;:114,&quot;left&quot;:45,&quot;top&quot;:129,&quot;width&quot;:630}"/>
</p:tagLst>
</file>

<file path=ppt/tags/tag93.xml><?xml version="1.0" encoding="utf-8"?>
<p:tagLst xmlns:p="http://schemas.openxmlformats.org/presentationml/2006/main">
  <p:tag name="KSO_WM_DIAGRAM_VIRTUALLY_FRAME" val="{&quot;height&quot;:114,&quot;left&quot;:45,&quot;top&quot;:129,&quot;width&quot;:630}"/>
</p:tagLst>
</file>

<file path=ppt/tags/tag94.xml><?xml version="1.0" encoding="utf-8"?>
<p:tagLst xmlns:p="http://schemas.openxmlformats.org/presentationml/2006/main">
  <p:tag name="KSO_WM_DIAGRAM_VIRTUALLY_FRAME" val="{&quot;height&quot;:114,&quot;left&quot;:45,&quot;top&quot;:129,&quot;width&quot;:630}"/>
</p:tagLst>
</file>

<file path=ppt/tags/tag95.xml><?xml version="1.0" encoding="utf-8"?>
<p:tagLst xmlns:p="http://schemas.openxmlformats.org/presentationml/2006/main">
  <p:tag name="KSO_WM_DIAGRAM_VIRTUALLY_FRAME" val="{&quot;height&quot;:114,&quot;left&quot;:45,&quot;top&quot;:129,&quot;width&quot;:630}"/>
</p:tagLst>
</file>

<file path=ppt/tags/tag96.xml><?xml version="1.0" encoding="utf-8"?>
<p:tagLst xmlns:p="http://schemas.openxmlformats.org/presentationml/2006/main">
  <p:tag name="KSO_WM_DIAGRAM_VIRTUALLY_FRAME" val="{&quot;height&quot;:114,&quot;left&quot;:45,&quot;top&quot;:129,&quot;width&quot;:630}"/>
</p:tagLst>
</file>

<file path=ppt/tags/tag97.xml><?xml version="1.0" encoding="utf-8"?>
<p:tagLst xmlns:p="http://schemas.openxmlformats.org/presentationml/2006/main">
  <p:tag name="KSO_WM_DIAGRAM_VIRTUALLY_FRAME" val="{&quot;height&quot;:145.85,&quot;left&quot;:45,&quot;top&quot;:157.5,&quot;width&quot;:630}"/>
</p:tagLst>
</file>

<file path=ppt/tags/tag98.xml><?xml version="1.0" encoding="utf-8"?>
<p:tagLst xmlns:p="http://schemas.openxmlformats.org/presentationml/2006/main">
  <p:tag name="KSO_WM_DIAGRAM_VIRTUALLY_FRAME" val="{&quot;height&quot;:145.85,&quot;left&quot;:45,&quot;top&quot;:157.5,&quot;width&quot;:630}"/>
</p:tagLst>
</file>

<file path=ppt/tags/tag99.xml><?xml version="1.0" encoding="utf-8"?>
<p:tagLst xmlns:p="http://schemas.openxmlformats.org/presentationml/2006/main">
  <p:tag name="KSO_WM_DIAGRAM_VIRTUALLY_FRAME" val="{&quot;height&quot;:145.85,&quot;left&quot;:45,&quot;top&quot;:157.5,&quot;width&quot;:63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3158</Words>
  <Application>WPS 演示</Application>
  <PresentationFormat>On-screen Show (16:9)</PresentationFormat>
  <Paragraphs>259</Paragraphs>
  <Slides>25</Slides>
  <Notes>22</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25</vt:i4>
      </vt:variant>
    </vt:vector>
  </HeadingPairs>
  <TitlesOfParts>
    <vt:vector size="35" baseType="lpstr">
      <vt:lpstr>Arial</vt:lpstr>
      <vt:lpstr>宋体</vt:lpstr>
      <vt:lpstr>Wingdings</vt:lpstr>
      <vt:lpstr>微软雅黑</vt:lpstr>
      <vt:lpstr>微软雅黑</vt:lpstr>
      <vt:lpstr>Calibri</vt:lpstr>
      <vt:lpstr>Arial Unicode MS</vt:lpstr>
      <vt:lpstr>等线</vt:lpstr>
      <vt:lpstr>Office Theme</vt:lpstr>
      <vt:lpstr>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我在贩卖日落。</cp:lastModifiedBy>
  <cp:revision>15</cp:revision>
  <dcterms:created xsi:type="dcterms:W3CDTF">2025-05-05T08:14:00Z</dcterms:created>
  <dcterms:modified xsi:type="dcterms:W3CDTF">2025-05-05T11:57:43Z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B5D0CA901EEF431D84D1E159A8C0E9DE_13</vt:lpwstr>
  </property>
  <property fmtid="{D5CDD505-2E9C-101B-9397-08002B2CF9AE}" pid="3" name="KSOProductBuildVer">
    <vt:lpwstr>2052-12.1.0.20784</vt:lpwstr>
  </property>
</Properties>
</file>